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2.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3" r:id="rId1"/>
  </p:sldMasterIdLst>
  <p:notesMasterIdLst>
    <p:notesMasterId r:id="rId37"/>
  </p:notesMasterIdLst>
  <p:sldIdLst>
    <p:sldId id="256" r:id="rId2"/>
    <p:sldId id="261" r:id="rId3"/>
    <p:sldId id="257" r:id="rId4"/>
    <p:sldId id="263" r:id="rId5"/>
    <p:sldId id="264" r:id="rId6"/>
    <p:sldId id="265" r:id="rId7"/>
    <p:sldId id="266" r:id="rId8"/>
    <p:sldId id="258" r:id="rId9"/>
    <p:sldId id="268" r:id="rId10"/>
    <p:sldId id="269" r:id="rId11"/>
    <p:sldId id="270" r:id="rId12"/>
    <p:sldId id="271" r:id="rId13"/>
    <p:sldId id="259" r:id="rId14"/>
    <p:sldId id="272" r:id="rId15"/>
    <p:sldId id="275" r:id="rId16"/>
    <p:sldId id="277" r:id="rId17"/>
    <p:sldId id="260" r:id="rId18"/>
    <p:sldId id="278" r:id="rId19"/>
    <p:sldId id="279" r:id="rId20"/>
    <p:sldId id="280" r:id="rId21"/>
    <p:sldId id="281" r:id="rId22"/>
    <p:sldId id="282" r:id="rId23"/>
    <p:sldId id="283" r:id="rId24"/>
    <p:sldId id="287" r:id="rId25"/>
    <p:sldId id="285" r:id="rId26"/>
    <p:sldId id="284" r:id="rId27"/>
    <p:sldId id="262" r:id="rId28"/>
    <p:sldId id="286" r:id="rId29"/>
    <p:sldId id="288" r:id="rId30"/>
    <p:sldId id="294" r:id="rId31"/>
    <p:sldId id="289" r:id="rId32"/>
    <p:sldId id="290" r:id="rId33"/>
    <p:sldId id="291" r:id="rId34"/>
    <p:sldId id="292" r:id="rId35"/>
    <p:sldId id="293" r:id="rId36"/>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A7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3" autoAdjust="0"/>
    <p:restoredTop sz="82588" autoAdjust="0"/>
  </p:normalViewPr>
  <p:slideViewPr>
    <p:cSldViewPr snapToGrid="0">
      <p:cViewPr varScale="1">
        <p:scale>
          <a:sx n="68" d="100"/>
          <a:sy n="68" d="100"/>
        </p:scale>
        <p:origin x="701"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diagrams/_rels/data1.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sv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5.png"/><Relationship Id="rId9" Type="http://schemas.openxmlformats.org/officeDocument/2006/relationships/image" Target="../media/image10.png"/></Relationships>
</file>

<file path=ppt/diagrams/_rels/data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image" Target="../media/image17.png"/><Relationship Id="rId4" Type="http://schemas.openxmlformats.org/officeDocument/2006/relationships/image" Target="../media/image20.png"/></Relationships>
</file>

<file path=ppt/diagrams/_rels/data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svg"/><Relationship Id="rId1" Type="http://schemas.openxmlformats.org/officeDocument/2006/relationships/image" Target="../media/image56.png"/><Relationship Id="rId4" Type="http://schemas.openxmlformats.org/officeDocument/2006/relationships/image" Target="../media/image59.svg"/></Relationships>
</file>

<file path=ppt/diagrams/_rels/data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image" Target="../media/image60.png"/></Relationships>
</file>

<file path=ppt/diagrams/_rels/drawing1.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svg"/><Relationship Id="rId2" Type="http://schemas.openxmlformats.org/officeDocument/2006/relationships/image" Target="../media/image3.svg"/><Relationship Id="rId1" Type="http://schemas.openxmlformats.org/officeDocument/2006/relationships/image" Target="../media/image2.png"/><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5.png"/><Relationship Id="rId9" Type="http://schemas.openxmlformats.org/officeDocument/2006/relationships/image" Target="../media/image10.png"/></Relationships>
</file>

<file path=ppt/diagrams/_rels/drawing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image" Target="../media/image17.png"/><Relationship Id="rId4" Type="http://schemas.openxmlformats.org/officeDocument/2006/relationships/image" Target="../media/image20.png"/></Relationships>
</file>

<file path=ppt/diagrams/_rels/drawing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svg"/><Relationship Id="rId1" Type="http://schemas.openxmlformats.org/officeDocument/2006/relationships/image" Target="../media/image56.png"/><Relationship Id="rId4" Type="http://schemas.openxmlformats.org/officeDocument/2006/relationships/image" Target="../media/image59.svg"/></Relationships>
</file>

<file path=ppt/diagrams/_rels/drawing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image" Target="../media/image60.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7B93877-E0E1-47CD-A46E-54C06C70FCD4}"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9A8D4E24-2635-43BA-995D-4A8E63BBD827}">
      <dgm:prSet/>
      <dgm:spPr/>
      <dgm:t>
        <a:bodyPr/>
        <a:lstStyle/>
        <a:p>
          <a:pPr>
            <a:lnSpc>
              <a:spcPct val="100000"/>
            </a:lnSpc>
          </a:pPr>
          <a:r>
            <a:rPr lang="it-IT" dirty="0"/>
            <a:t>Contesto e Background</a:t>
          </a:r>
          <a:endParaRPr lang="en-US" dirty="0"/>
        </a:p>
      </dgm:t>
    </dgm:pt>
    <dgm:pt modelId="{15F44945-F654-4524-B9F2-B15E2D06252A}" type="parTrans" cxnId="{0352B012-6F6C-4B9B-9F34-D0E178FEC0D2}">
      <dgm:prSet/>
      <dgm:spPr/>
      <dgm:t>
        <a:bodyPr/>
        <a:lstStyle/>
        <a:p>
          <a:endParaRPr lang="en-US"/>
        </a:p>
      </dgm:t>
    </dgm:pt>
    <dgm:pt modelId="{5C191E6D-DE75-4A87-920D-F5CAF140F997}" type="sibTrans" cxnId="{0352B012-6F6C-4B9B-9F34-D0E178FEC0D2}">
      <dgm:prSet/>
      <dgm:spPr/>
      <dgm:t>
        <a:bodyPr/>
        <a:lstStyle/>
        <a:p>
          <a:endParaRPr lang="en-US"/>
        </a:p>
      </dgm:t>
    </dgm:pt>
    <dgm:pt modelId="{9570F328-CAD2-4F9D-8970-00280D5EA9EB}">
      <dgm:prSet/>
      <dgm:spPr/>
      <dgm:t>
        <a:bodyPr/>
        <a:lstStyle/>
        <a:p>
          <a:pPr>
            <a:lnSpc>
              <a:spcPct val="100000"/>
            </a:lnSpc>
          </a:pPr>
          <a:r>
            <a:rPr lang="it-IT" dirty="0"/>
            <a:t>Protocolli Automotive più diffusi</a:t>
          </a:r>
          <a:endParaRPr lang="en-US" dirty="0"/>
        </a:p>
      </dgm:t>
    </dgm:pt>
    <dgm:pt modelId="{F19CBE87-CCAD-42C9-9AC2-269E12D4E535}" type="parTrans" cxnId="{1DEC2E95-F327-4A12-918A-E0E9FF45F096}">
      <dgm:prSet/>
      <dgm:spPr/>
      <dgm:t>
        <a:bodyPr/>
        <a:lstStyle/>
        <a:p>
          <a:endParaRPr lang="en-US"/>
        </a:p>
      </dgm:t>
    </dgm:pt>
    <dgm:pt modelId="{FB83789D-3812-4C3B-B429-8CBC2FD53C6F}" type="sibTrans" cxnId="{1DEC2E95-F327-4A12-918A-E0E9FF45F096}">
      <dgm:prSet/>
      <dgm:spPr/>
      <dgm:t>
        <a:bodyPr/>
        <a:lstStyle/>
        <a:p>
          <a:endParaRPr lang="en-US"/>
        </a:p>
      </dgm:t>
    </dgm:pt>
    <dgm:pt modelId="{854134D8-B3BC-4781-89DF-AC16E1E70380}">
      <dgm:prSet/>
      <dgm:spPr/>
      <dgm:t>
        <a:bodyPr/>
        <a:lstStyle/>
        <a:p>
          <a:pPr>
            <a:lnSpc>
              <a:spcPct val="100000"/>
            </a:lnSpc>
          </a:pPr>
          <a:r>
            <a:rPr lang="it-IT" dirty="0"/>
            <a:t>Obiettivi del Lavoro di Tesi</a:t>
          </a:r>
          <a:endParaRPr lang="en-US" dirty="0"/>
        </a:p>
      </dgm:t>
    </dgm:pt>
    <dgm:pt modelId="{92659606-DED2-44D4-B6A2-CA45B4B2B94C}" type="parTrans" cxnId="{15CB1C6D-89FF-4FA8-8626-39149C1405A6}">
      <dgm:prSet/>
      <dgm:spPr/>
      <dgm:t>
        <a:bodyPr/>
        <a:lstStyle/>
        <a:p>
          <a:endParaRPr lang="en-US"/>
        </a:p>
      </dgm:t>
    </dgm:pt>
    <dgm:pt modelId="{867258B4-9075-4428-954C-4239DA2836DC}" type="sibTrans" cxnId="{15CB1C6D-89FF-4FA8-8626-39149C1405A6}">
      <dgm:prSet/>
      <dgm:spPr/>
      <dgm:t>
        <a:bodyPr/>
        <a:lstStyle/>
        <a:p>
          <a:endParaRPr lang="en-US"/>
        </a:p>
      </dgm:t>
    </dgm:pt>
    <dgm:pt modelId="{32C5BB55-0537-49A1-A7BA-8840ADB9BC34}">
      <dgm:prSet/>
      <dgm:spPr/>
      <dgm:t>
        <a:bodyPr/>
        <a:lstStyle/>
        <a:p>
          <a:pPr>
            <a:lnSpc>
              <a:spcPct val="100000"/>
            </a:lnSpc>
          </a:pPr>
          <a:r>
            <a:rPr lang="it-IT" dirty="0"/>
            <a:t>Conclusioni e Sviluppi futuri</a:t>
          </a:r>
          <a:endParaRPr lang="en-US" dirty="0"/>
        </a:p>
      </dgm:t>
    </dgm:pt>
    <dgm:pt modelId="{7D2D8FCE-FFEF-4DFD-B209-E5A14073F8C3}" type="parTrans" cxnId="{45F47120-3DA7-414D-B991-CB32DF30D630}">
      <dgm:prSet/>
      <dgm:spPr/>
      <dgm:t>
        <a:bodyPr/>
        <a:lstStyle/>
        <a:p>
          <a:endParaRPr lang="en-US"/>
        </a:p>
      </dgm:t>
    </dgm:pt>
    <dgm:pt modelId="{1D8DFE00-2C2E-41BE-B9F1-F5A6E38BD21D}" type="sibTrans" cxnId="{45F47120-3DA7-414D-B991-CB32DF30D630}">
      <dgm:prSet/>
      <dgm:spPr/>
      <dgm:t>
        <a:bodyPr/>
        <a:lstStyle/>
        <a:p>
          <a:endParaRPr lang="en-US"/>
        </a:p>
      </dgm:t>
    </dgm:pt>
    <dgm:pt modelId="{817AD3AE-1E76-4DB5-8B85-AB56A0E4AD66}">
      <dgm:prSet/>
      <dgm:spPr/>
      <dgm:t>
        <a:bodyPr/>
        <a:lstStyle/>
        <a:p>
          <a:pPr>
            <a:lnSpc>
              <a:spcPct val="100000"/>
            </a:lnSpc>
          </a:pPr>
          <a:r>
            <a:rPr lang="it-IT" dirty="0"/>
            <a:t>Soluzione Proposta</a:t>
          </a:r>
          <a:endParaRPr lang="en-US" dirty="0"/>
        </a:p>
      </dgm:t>
    </dgm:pt>
    <dgm:pt modelId="{6B4FDF1C-A9ED-4CDF-8C3F-2FEC0478420B}" type="parTrans" cxnId="{DF3DB1C3-21C4-4EE6-A6F9-9F28F9B8AFA9}">
      <dgm:prSet/>
      <dgm:spPr/>
      <dgm:t>
        <a:bodyPr/>
        <a:lstStyle/>
        <a:p>
          <a:endParaRPr lang="en-US"/>
        </a:p>
      </dgm:t>
    </dgm:pt>
    <dgm:pt modelId="{26C32560-4450-4142-9949-3A1207D159A7}" type="sibTrans" cxnId="{DF3DB1C3-21C4-4EE6-A6F9-9F28F9B8AFA9}">
      <dgm:prSet/>
      <dgm:spPr/>
      <dgm:t>
        <a:bodyPr/>
        <a:lstStyle/>
        <a:p>
          <a:endParaRPr lang="en-US"/>
        </a:p>
      </dgm:t>
    </dgm:pt>
    <dgm:pt modelId="{F3DBF55C-05F1-7248-A6BE-741F9EE18A32}">
      <dgm:prSet/>
      <dgm:spPr/>
      <dgm:t>
        <a:bodyPr/>
        <a:lstStyle/>
        <a:p>
          <a:pPr>
            <a:lnSpc>
              <a:spcPct val="100000"/>
            </a:lnSpc>
          </a:pPr>
          <a:r>
            <a:rPr lang="it-IT" dirty="0"/>
            <a:t>Risultati Sperimentali</a:t>
          </a:r>
        </a:p>
      </dgm:t>
    </dgm:pt>
    <dgm:pt modelId="{4269F558-69F1-0940-8059-07E4891A53AD}" type="parTrans" cxnId="{D13A9DEF-5C1F-9C42-B979-E643AF32E27F}">
      <dgm:prSet/>
      <dgm:spPr/>
      <dgm:t>
        <a:bodyPr/>
        <a:lstStyle/>
        <a:p>
          <a:endParaRPr lang="it-IT"/>
        </a:p>
      </dgm:t>
    </dgm:pt>
    <dgm:pt modelId="{025BB6E7-9314-3244-B9F5-FFBA3020D691}" type="sibTrans" cxnId="{D13A9DEF-5C1F-9C42-B979-E643AF32E27F}">
      <dgm:prSet/>
      <dgm:spPr/>
      <dgm:t>
        <a:bodyPr/>
        <a:lstStyle/>
        <a:p>
          <a:endParaRPr lang="it-IT"/>
        </a:p>
      </dgm:t>
    </dgm:pt>
    <dgm:pt modelId="{97C29E7F-A44C-43D2-BA93-0F76C568DCEB}" type="pres">
      <dgm:prSet presAssocID="{E7B93877-E0E1-47CD-A46E-54C06C70FCD4}" presName="root" presStyleCnt="0">
        <dgm:presLayoutVars>
          <dgm:dir/>
          <dgm:resizeHandles val="exact"/>
        </dgm:presLayoutVars>
      </dgm:prSet>
      <dgm:spPr/>
    </dgm:pt>
    <dgm:pt modelId="{1303C8A7-D284-440E-870F-4D360554DA08}" type="pres">
      <dgm:prSet presAssocID="{9A8D4E24-2635-43BA-995D-4A8E63BBD827}" presName="compNode" presStyleCnt="0"/>
      <dgm:spPr/>
    </dgm:pt>
    <dgm:pt modelId="{ABCD0D35-04F1-4F58-A13E-A94437B4EA6E}" type="pres">
      <dgm:prSet presAssocID="{9A8D4E24-2635-43BA-995D-4A8E63BBD827}"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Automobile"/>
        </a:ext>
      </dgm:extLst>
    </dgm:pt>
    <dgm:pt modelId="{DAC9BD56-2E2A-41AA-8827-7C42ABFA9630}" type="pres">
      <dgm:prSet presAssocID="{9A8D4E24-2635-43BA-995D-4A8E63BBD827}" presName="spaceRect" presStyleCnt="0"/>
      <dgm:spPr/>
    </dgm:pt>
    <dgm:pt modelId="{89D7B5A9-7DAE-4E9C-81DC-AB9348A1D66A}" type="pres">
      <dgm:prSet presAssocID="{9A8D4E24-2635-43BA-995D-4A8E63BBD827}" presName="textRect" presStyleLbl="revTx" presStyleIdx="0" presStyleCnt="6">
        <dgm:presLayoutVars>
          <dgm:chMax val="1"/>
          <dgm:chPref val="1"/>
        </dgm:presLayoutVars>
      </dgm:prSet>
      <dgm:spPr/>
    </dgm:pt>
    <dgm:pt modelId="{5E7F018E-B829-453B-9019-5678452E5A63}" type="pres">
      <dgm:prSet presAssocID="{5C191E6D-DE75-4A87-920D-F5CAF140F997}" presName="sibTrans" presStyleCnt="0"/>
      <dgm:spPr/>
    </dgm:pt>
    <dgm:pt modelId="{34A4C01F-5185-42A2-A22B-588469614290}" type="pres">
      <dgm:prSet presAssocID="{9570F328-CAD2-4F9D-8970-00280D5EA9EB}" presName="compNode" presStyleCnt="0"/>
      <dgm:spPr/>
    </dgm:pt>
    <dgm:pt modelId="{221305D3-FE14-4B61-B28A-3E51872026BE}" type="pres">
      <dgm:prSet presAssocID="{9570F328-CAD2-4F9D-8970-00280D5EA9EB}" presName="iconRect" presStyleLbl="node1" presStyleIdx="1" presStyleCnt="6"/>
      <dgm:spPr>
        <a:blipFill dpi="0" rotWithShape="1">
          <a:blip xmlns:r="http://schemas.openxmlformats.org/officeDocument/2006/relationships" r:embed="rId3">
            <a:extLst>
              <a:ext uri="{28A0092B-C50C-407E-A947-70E740481C1C}">
                <a14:useLocalDpi xmlns:a14="http://schemas.microsoft.com/office/drawing/2010/main" val="0"/>
              </a:ext>
            </a:extLst>
          </a:blip>
          <a:srcRect/>
          <a:stretch>
            <a:fillRect l="-13719" r="-20281"/>
          </a:stretch>
        </a:blipFill>
      </dgm:spPr>
    </dgm:pt>
    <dgm:pt modelId="{B835D6C3-B363-4CD8-87CF-1B3D39138535}" type="pres">
      <dgm:prSet presAssocID="{9570F328-CAD2-4F9D-8970-00280D5EA9EB}" presName="spaceRect" presStyleCnt="0"/>
      <dgm:spPr/>
    </dgm:pt>
    <dgm:pt modelId="{4866A91E-59CD-410F-996D-DDCC8178218F}" type="pres">
      <dgm:prSet presAssocID="{9570F328-CAD2-4F9D-8970-00280D5EA9EB}" presName="textRect" presStyleLbl="revTx" presStyleIdx="1" presStyleCnt="6">
        <dgm:presLayoutVars>
          <dgm:chMax val="1"/>
          <dgm:chPref val="1"/>
        </dgm:presLayoutVars>
      </dgm:prSet>
      <dgm:spPr/>
    </dgm:pt>
    <dgm:pt modelId="{6D849BA9-D33B-4CCA-82FA-A0AD9AAE208E}" type="pres">
      <dgm:prSet presAssocID="{FB83789D-3812-4C3B-B429-8CBC2FD53C6F}" presName="sibTrans" presStyleCnt="0"/>
      <dgm:spPr/>
    </dgm:pt>
    <dgm:pt modelId="{873BC19C-3F6A-49E3-8ED2-E58E8D11A58C}" type="pres">
      <dgm:prSet presAssocID="{854134D8-B3BC-4781-89DF-AC16E1E70380}" presName="compNode" presStyleCnt="0"/>
      <dgm:spPr/>
    </dgm:pt>
    <dgm:pt modelId="{C095785B-88F4-4024-992E-57C71CF61DB0}" type="pres">
      <dgm:prSet presAssocID="{854134D8-B3BC-4781-89DF-AC16E1E70380}" presName="iconRect" presStyleLbl="node1" presStyleIdx="2" presStyleCnt="6"/>
      <dgm:spPr>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dgm:spPr>
      <dgm:extLst>
        <a:ext uri="{E40237B7-FDA0-4F09-8148-C483321AD2D9}">
          <dgm14:cNvPr xmlns:dgm14="http://schemas.microsoft.com/office/drawing/2010/diagram" id="0" name="" descr="Chiave"/>
        </a:ext>
      </dgm:extLst>
    </dgm:pt>
    <dgm:pt modelId="{E661B919-78CB-4513-BB9A-CD593C32ACA0}" type="pres">
      <dgm:prSet presAssocID="{854134D8-B3BC-4781-89DF-AC16E1E70380}" presName="spaceRect" presStyleCnt="0"/>
      <dgm:spPr/>
    </dgm:pt>
    <dgm:pt modelId="{82325EF2-1257-4E46-B885-E9047C7B162E}" type="pres">
      <dgm:prSet presAssocID="{854134D8-B3BC-4781-89DF-AC16E1E70380}" presName="textRect" presStyleLbl="revTx" presStyleIdx="2" presStyleCnt="6">
        <dgm:presLayoutVars>
          <dgm:chMax val="1"/>
          <dgm:chPref val="1"/>
        </dgm:presLayoutVars>
      </dgm:prSet>
      <dgm:spPr/>
    </dgm:pt>
    <dgm:pt modelId="{9EF6D7D0-B85E-4CC9-9CF0-29F1404ACDE0}" type="pres">
      <dgm:prSet presAssocID="{867258B4-9075-4428-954C-4239DA2836DC}" presName="sibTrans" presStyleCnt="0"/>
      <dgm:spPr/>
    </dgm:pt>
    <dgm:pt modelId="{81575EA8-749C-4AAB-B7FB-EFB250C94FDA}" type="pres">
      <dgm:prSet presAssocID="{817AD3AE-1E76-4DB5-8B85-AB56A0E4AD66}" presName="compNode" presStyleCnt="0"/>
      <dgm:spPr/>
    </dgm:pt>
    <dgm:pt modelId="{6040E469-D776-449E-AAB2-3A6FFBA2B425}" type="pres">
      <dgm:prSet presAssocID="{817AD3AE-1E76-4DB5-8B85-AB56A0E4AD66}" presName="iconRect" presStyleLbl="node1" presStyleIdx="3" presStyleCnt="6"/>
      <dgm:spPr>
        <a:blipFill>
          <a:blip xmlns:r="http://schemas.openxmlformats.org/officeDocument/2006/relationships"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dgm:spPr>
      <dgm:extLst>
        <a:ext uri="{E40237B7-FDA0-4F09-8148-C483321AD2D9}">
          <dgm14:cNvPr xmlns:dgm14="http://schemas.microsoft.com/office/drawing/2010/diagram" id="0" name="" descr="Lampadina"/>
        </a:ext>
      </dgm:extLst>
    </dgm:pt>
    <dgm:pt modelId="{A8788838-87CB-4753-9AF4-55CA9DB4907E}" type="pres">
      <dgm:prSet presAssocID="{817AD3AE-1E76-4DB5-8B85-AB56A0E4AD66}" presName="spaceRect" presStyleCnt="0"/>
      <dgm:spPr/>
    </dgm:pt>
    <dgm:pt modelId="{596B258B-BF0F-446A-8A9A-124270D85166}" type="pres">
      <dgm:prSet presAssocID="{817AD3AE-1E76-4DB5-8B85-AB56A0E4AD66}" presName="textRect" presStyleLbl="revTx" presStyleIdx="3" presStyleCnt="6">
        <dgm:presLayoutVars>
          <dgm:chMax val="1"/>
          <dgm:chPref val="1"/>
        </dgm:presLayoutVars>
      </dgm:prSet>
      <dgm:spPr/>
    </dgm:pt>
    <dgm:pt modelId="{7343F94E-D3E9-4272-AEFA-A1D6D2724AFF}" type="pres">
      <dgm:prSet presAssocID="{26C32560-4450-4142-9949-3A1207D159A7}" presName="sibTrans" presStyleCnt="0"/>
      <dgm:spPr/>
    </dgm:pt>
    <dgm:pt modelId="{3A7660CA-6BB6-E24F-A8ED-75679888FBC5}" type="pres">
      <dgm:prSet presAssocID="{F3DBF55C-05F1-7248-A6BE-741F9EE18A32}" presName="compNode" presStyleCnt="0"/>
      <dgm:spPr/>
    </dgm:pt>
    <dgm:pt modelId="{65462065-B5CF-0A4D-A694-0DCFB9AAE379}" type="pres">
      <dgm:prSet presAssocID="{F3DBF55C-05F1-7248-A6BE-741F9EE18A32}" presName="iconRect" presStyleLbl="node1" presStyleIdx="4" presStyleCnt="6"/>
      <dgm:spPr>
        <a:blipFill>
          <a:blip xmlns:r="http://schemas.openxmlformats.org/officeDocument/2006/relationships" r:embed="rId8">
            <a:extLst>
              <a:ext uri="{28A0092B-C50C-407E-A947-70E740481C1C}">
                <a14:useLocalDpi xmlns:a14="http://schemas.microsoft.com/office/drawing/2010/main" val="0"/>
              </a:ext>
            </a:extLst>
          </a:blip>
          <a:srcRect/>
          <a:stretch>
            <a:fillRect/>
          </a:stretch>
        </a:blipFill>
      </dgm:spPr>
    </dgm:pt>
    <dgm:pt modelId="{A7CAF4A9-0837-654B-A894-3A4EF9EA17DB}" type="pres">
      <dgm:prSet presAssocID="{F3DBF55C-05F1-7248-A6BE-741F9EE18A32}" presName="spaceRect" presStyleCnt="0"/>
      <dgm:spPr/>
    </dgm:pt>
    <dgm:pt modelId="{569E1F00-A7B0-544B-8D4F-D0F67D483532}" type="pres">
      <dgm:prSet presAssocID="{F3DBF55C-05F1-7248-A6BE-741F9EE18A32}" presName="textRect" presStyleLbl="revTx" presStyleIdx="4" presStyleCnt="6">
        <dgm:presLayoutVars>
          <dgm:chMax val="1"/>
          <dgm:chPref val="1"/>
        </dgm:presLayoutVars>
      </dgm:prSet>
      <dgm:spPr/>
    </dgm:pt>
    <dgm:pt modelId="{5F842234-CA42-4258-8745-8841E4E5D9AC}" type="pres">
      <dgm:prSet presAssocID="{025BB6E7-9314-3244-B9F5-FFBA3020D691}" presName="sibTrans" presStyleCnt="0"/>
      <dgm:spPr/>
    </dgm:pt>
    <dgm:pt modelId="{E998244B-902D-4D76-9EEE-FDEF37F24945}" type="pres">
      <dgm:prSet presAssocID="{32C5BB55-0537-49A1-A7BA-8840ADB9BC34}" presName="compNode" presStyleCnt="0"/>
      <dgm:spPr/>
    </dgm:pt>
    <dgm:pt modelId="{5D823254-FAF6-464A-9A56-52B0994AE281}" type="pres">
      <dgm:prSet presAssocID="{32C5BB55-0537-49A1-A7BA-8840ADB9BC34}" presName="iconRect" presStyleLbl="node1" presStyleIdx="5" presStyleCnt="6"/>
      <dgm:spPr>
        <a:blipFill>
          <a:blip xmlns:r="http://schemas.openxmlformats.org/officeDocument/2006/relationships" r:embed="rId9">
            <a:extLst>
              <a:ext uri="{28A0092B-C50C-407E-A947-70E740481C1C}">
                <a14:useLocalDpi xmlns:a14="http://schemas.microsoft.com/office/drawing/2010/main" val="0"/>
              </a:ext>
            </a:extLst>
          </a:blip>
          <a:srcRect/>
          <a:stretch>
            <a:fillRect/>
          </a:stretch>
        </a:blipFill>
      </dgm:spPr>
    </dgm:pt>
    <dgm:pt modelId="{F0247EAC-851A-4ED9-BB23-22C51F01BBFD}" type="pres">
      <dgm:prSet presAssocID="{32C5BB55-0537-49A1-A7BA-8840ADB9BC34}" presName="spaceRect" presStyleCnt="0"/>
      <dgm:spPr/>
    </dgm:pt>
    <dgm:pt modelId="{321D5D34-FE4B-4CDE-84D2-F893BD5E2A66}" type="pres">
      <dgm:prSet presAssocID="{32C5BB55-0537-49A1-A7BA-8840ADB9BC34}" presName="textRect" presStyleLbl="revTx" presStyleIdx="5" presStyleCnt="6">
        <dgm:presLayoutVars>
          <dgm:chMax val="1"/>
          <dgm:chPref val="1"/>
        </dgm:presLayoutVars>
      </dgm:prSet>
      <dgm:spPr/>
    </dgm:pt>
  </dgm:ptLst>
  <dgm:cxnLst>
    <dgm:cxn modelId="{F97C0407-2572-4BEB-B7B1-D398B47E3A0B}" type="presOf" srcId="{E7B93877-E0E1-47CD-A46E-54C06C70FCD4}" destId="{97C29E7F-A44C-43D2-BA93-0F76C568DCEB}" srcOrd="0" destOrd="0" presId="urn:microsoft.com/office/officeart/2018/2/layout/IconLabelList"/>
    <dgm:cxn modelId="{0352B012-6F6C-4B9B-9F34-D0E178FEC0D2}" srcId="{E7B93877-E0E1-47CD-A46E-54C06C70FCD4}" destId="{9A8D4E24-2635-43BA-995D-4A8E63BBD827}" srcOrd="0" destOrd="0" parTransId="{15F44945-F654-4524-B9F2-B15E2D06252A}" sibTransId="{5C191E6D-DE75-4A87-920D-F5CAF140F997}"/>
    <dgm:cxn modelId="{45F47120-3DA7-414D-B991-CB32DF30D630}" srcId="{E7B93877-E0E1-47CD-A46E-54C06C70FCD4}" destId="{32C5BB55-0537-49A1-A7BA-8840ADB9BC34}" srcOrd="5" destOrd="0" parTransId="{7D2D8FCE-FFEF-4DFD-B209-E5A14073F8C3}" sibTransId="{1D8DFE00-2C2E-41BE-B9F1-F5A6E38BD21D}"/>
    <dgm:cxn modelId="{C925C022-6C0E-4912-A19F-76AA67EA0B98}" type="presOf" srcId="{817AD3AE-1E76-4DB5-8B85-AB56A0E4AD66}" destId="{596B258B-BF0F-446A-8A9A-124270D85166}" srcOrd="0" destOrd="0" presId="urn:microsoft.com/office/officeart/2018/2/layout/IconLabelList"/>
    <dgm:cxn modelId="{072F7645-5C7D-4BC1-87B9-F8E52B94D0E1}" type="presOf" srcId="{32C5BB55-0537-49A1-A7BA-8840ADB9BC34}" destId="{321D5D34-FE4B-4CDE-84D2-F893BD5E2A66}" srcOrd="0" destOrd="0" presId="urn:microsoft.com/office/officeart/2018/2/layout/IconLabelList"/>
    <dgm:cxn modelId="{15CB1C6D-89FF-4FA8-8626-39149C1405A6}" srcId="{E7B93877-E0E1-47CD-A46E-54C06C70FCD4}" destId="{854134D8-B3BC-4781-89DF-AC16E1E70380}" srcOrd="2" destOrd="0" parTransId="{92659606-DED2-44D4-B6A2-CA45B4B2B94C}" sibTransId="{867258B4-9075-4428-954C-4239DA2836DC}"/>
    <dgm:cxn modelId="{99D59573-4B3B-4165-A7AF-21E00BA0341A}" type="presOf" srcId="{9A8D4E24-2635-43BA-995D-4A8E63BBD827}" destId="{89D7B5A9-7DAE-4E9C-81DC-AB9348A1D66A}" srcOrd="0" destOrd="0" presId="urn:microsoft.com/office/officeart/2018/2/layout/IconLabelList"/>
    <dgm:cxn modelId="{1DEC2E95-F327-4A12-918A-E0E9FF45F096}" srcId="{E7B93877-E0E1-47CD-A46E-54C06C70FCD4}" destId="{9570F328-CAD2-4F9D-8970-00280D5EA9EB}" srcOrd="1" destOrd="0" parTransId="{F19CBE87-CCAD-42C9-9AC2-269E12D4E535}" sibTransId="{FB83789D-3812-4C3B-B429-8CBC2FD53C6F}"/>
    <dgm:cxn modelId="{DF3DB1C3-21C4-4EE6-A6F9-9F28F9B8AFA9}" srcId="{E7B93877-E0E1-47CD-A46E-54C06C70FCD4}" destId="{817AD3AE-1E76-4DB5-8B85-AB56A0E4AD66}" srcOrd="3" destOrd="0" parTransId="{6B4FDF1C-A9ED-4CDF-8C3F-2FEC0478420B}" sibTransId="{26C32560-4450-4142-9949-3A1207D159A7}"/>
    <dgm:cxn modelId="{6B8DD1DC-8DF4-4A53-873B-20940D7ABEEB}" type="presOf" srcId="{9570F328-CAD2-4F9D-8970-00280D5EA9EB}" destId="{4866A91E-59CD-410F-996D-DDCC8178218F}" srcOrd="0" destOrd="0" presId="urn:microsoft.com/office/officeart/2018/2/layout/IconLabelList"/>
    <dgm:cxn modelId="{F7F936E1-DD1F-4F24-8AEB-7B440DA0BDBE}" type="presOf" srcId="{854134D8-B3BC-4781-89DF-AC16E1E70380}" destId="{82325EF2-1257-4E46-B885-E9047C7B162E}" srcOrd="0" destOrd="0" presId="urn:microsoft.com/office/officeart/2018/2/layout/IconLabelList"/>
    <dgm:cxn modelId="{FA11E9E1-FFF2-4D43-B754-492CF0C387DD}" type="presOf" srcId="{F3DBF55C-05F1-7248-A6BE-741F9EE18A32}" destId="{569E1F00-A7B0-544B-8D4F-D0F67D483532}" srcOrd="0" destOrd="0" presId="urn:microsoft.com/office/officeart/2018/2/layout/IconLabelList"/>
    <dgm:cxn modelId="{D13A9DEF-5C1F-9C42-B979-E643AF32E27F}" srcId="{E7B93877-E0E1-47CD-A46E-54C06C70FCD4}" destId="{F3DBF55C-05F1-7248-A6BE-741F9EE18A32}" srcOrd="4" destOrd="0" parTransId="{4269F558-69F1-0940-8059-07E4891A53AD}" sibTransId="{025BB6E7-9314-3244-B9F5-FFBA3020D691}"/>
    <dgm:cxn modelId="{E97CB428-574C-4748-82F5-A46CAD589EA1}" type="presParOf" srcId="{97C29E7F-A44C-43D2-BA93-0F76C568DCEB}" destId="{1303C8A7-D284-440E-870F-4D360554DA08}" srcOrd="0" destOrd="0" presId="urn:microsoft.com/office/officeart/2018/2/layout/IconLabelList"/>
    <dgm:cxn modelId="{FAD0B9A0-B62C-49AF-A34E-19DDC82FEF47}" type="presParOf" srcId="{1303C8A7-D284-440E-870F-4D360554DA08}" destId="{ABCD0D35-04F1-4F58-A13E-A94437B4EA6E}" srcOrd="0" destOrd="0" presId="urn:microsoft.com/office/officeart/2018/2/layout/IconLabelList"/>
    <dgm:cxn modelId="{4D060CA6-A949-40BF-BDED-BA66737BFCE7}" type="presParOf" srcId="{1303C8A7-D284-440E-870F-4D360554DA08}" destId="{DAC9BD56-2E2A-41AA-8827-7C42ABFA9630}" srcOrd="1" destOrd="0" presId="urn:microsoft.com/office/officeart/2018/2/layout/IconLabelList"/>
    <dgm:cxn modelId="{7B7EAD2A-3ACB-4F99-BCAE-D32501D2996B}" type="presParOf" srcId="{1303C8A7-D284-440E-870F-4D360554DA08}" destId="{89D7B5A9-7DAE-4E9C-81DC-AB9348A1D66A}" srcOrd="2" destOrd="0" presId="urn:microsoft.com/office/officeart/2018/2/layout/IconLabelList"/>
    <dgm:cxn modelId="{2D115667-7B1B-4D76-96A1-DAA7FA1355AF}" type="presParOf" srcId="{97C29E7F-A44C-43D2-BA93-0F76C568DCEB}" destId="{5E7F018E-B829-453B-9019-5678452E5A63}" srcOrd="1" destOrd="0" presId="urn:microsoft.com/office/officeart/2018/2/layout/IconLabelList"/>
    <dgm:cxn modelId="{FD39DCBC-B731-4C61-B838-D3DE46C6E160}" type="presParOf" srcId="{97C29E7F-A44C-43D2-BA93-0F76C568DCEB}" destId="{34A4C01F-5185-42A2-A22B-588469614290}" srcOrd="2" destOrd="0" presId="urn:microsoft.com/office/officeart/2018/2/layout/IconLabelList"/>
    <dgm:cxn modelId="{5C4E2869-2286-4998-8A41-C95C03C04692}" type="presParOf" srcId="{34A4C01F-5185-42A2-A22B-588469614290}" destId="{221305D3-FE14-4B61-B28A-3E51872026BE}" srcOrd="0" destOrd="0" presId="urn:microsoft.com/office/officeart/2018/2/layout/IconLabelList"/>
    <dgm:cxn modelId="{40DD7DC5-8626-4448-9812-786704045869}" type="presParOf" srcId="{34A4C01F-5185-42A2-A22B-588469614290}" destId="{B835D6C3-B363-4CD8-87CF-1B3D39138535}" srcOrd="1" destOrd="0" presId="urn:microsoft.com/office/officeart/2018/2/layout/IconLabelList"/>
    <dgm:cxn modelId="{115B9316-1AF7-40BD-A511-997744ACC995}" type="presParOf" srcId="{34A4C01F-5185-42A2-A22B-588469614290}" destId="{4866A91E-59CD-410F-996D-DDCC8178218F}" srcOrd="2" destOrd="0" presId="urn:microsoft.com/office/officeart/2018/2/layout/IconLabelList"/>
    <dgm:cxn modelId="{91A79431-F033-431F-A5A8-F157EFBDFFF2}" type="presParOf" srcId="{97C29E7F-A44C-43D2-BA93-0F76C568DCEB}" destId="{6D849BA9-D33B-4CCA-82FA-A0AD9AAE208E}" srcOrd="3" destOrd="0" presId="urn:microsoft.com/office/officeart/2018/2/layout/IconLabelList"/>
    <dgm:cxn modelId="{1E6D1CF0-D49C-485C-8A6C-FE7145C222ED}" type="presParOf" srcId="{97C29E7F-A44C-43D2-BA93-0F76C568DCEB}" destId="{873BC19C-3F6A-49E3-8ED2-E58E8D11A58C}" srcOrd="4" destOrd="0" presId="urn:microsoft.com/office/officeart/2018/2/layout/IconLabelList"/>
    <dgm:cxn modelId="{6AD8CB51-8BAB-46B7-A47B-C066930301F5}" type="presParOf" srcId="{873BC19C-3F6A-49E3-8ED2-E58E8D11A58C}" destId="{C095785B-88F4-4024-992E-57C71CF61DB0}" srcOrd="0" destOrd="0" presId="urn:microsoft.com/office/officeart/2018/2/layout/IconLabelList"/>
    <dgm:cxn modelId="{010BC39F-28EF-4616-A992-B3BB8F7A560E}" type="presParOf" srcId="{873BC19C-3F6A-49E3-8ED2-E58E8D11A58C}" destId="{E661B919-78CB-4513-BB9A-CD593C32ACA0}" srcOrd="1" destOrd="0" presId="urn:microsoft.com/office/officeart/2018/2/layout/IconLabelList"/>
    <dgm:cxn modelId="{6E2E44D6-C588-483E-BDB3-44AC66B2DA2A}" type="presParOf" srcId="{873BC19C-3F6A-49E3-8ED2-E58E8D11A58C}" destId="{82325EF2-1257-4E46-B885-E9047C7B162E}" srcOrd="2" destOrd="0" presId="urn:microsoft.com/office/officeart/2018/2/layout/IconLabelList"/>
    <dgm:cxn modelId="{741E60BC-9EEE-4267-A397-5B0C4C00C3B9}" type="presParOf" srcId="{97C29E7F-A44C-43D2-BA93-0F76C568DCEB}" destId="{9EF6D7D0-B85E-4CC9-9CF0-29F1404ACDE0}" srcOrd="5" destOrd="0" presId="urn:microsoft.com/office/officeart/2018/2/layout/IconLabelList"/>
    <dgm:cxn modelId="{7721C796-0A29-4240-94C3-37BE4036870D}" type="presParOf" srcId="{97C29E7F-A44C-43D2-BA93-0F76C568DCEB}" destId="{81575EA8-749C-4AAB-B7FB-EFB250C94FDA}" srcOrd="6" destOrd="0" presId="urn:microsoft.com/office/officeart/2018/2/layout/IconLabelList"/>
    <dgm:cxn modelId="{AEACB8F8-78F0-42CE-AF02-20CD57B5C38D}" type="presParOf" srcId="{81575EA8-749C-4AAB-B7FB-EFB250C94FDA}" destId="{6040E469-D776-449E-AAB2-3A6FFBA2B425}" srcOrd="0" destOrd="0" presId="urn:microsoft.com/office/officeart/2018/2/layout/IconLabelList"/>
    <dgm:cxn modelId="{AEB291C5-34FF-466F-A996-834FF6F5FDEB}" type="presParOf" srcId="{81575EA8-749C-4AAB-B7FB-EFB250C94FDA}" destId="{A8788838-87CB-4753-9AF4-55CA9DB4907E}" srcOrd="1" destOrd="0" presId="urn:microsoft.com/office/officeart/2018/2/layout/IconLabelList"/>
    <dgm:cxn modelId="{0447B7D2-FF98-4C60-BEEB-EABA0B5D8813}" type="presParOf" srcId="{81575EA8-749C-4AAB-B7FB-EFB250C94FDA}" destId="{596B258B-BF0F-446A-8A9A-124270D85166}" srcOrd="2" destOrd="0" presId="urn:microsoft.com/office/officeart/2018/2/layout/IconLabelList"/>
    <dgm:cxn modelId="{7319EA5E-CE05-4B9F-9084-9C6D6A502946}" type="presParOf" srcId="{97C29E7F-A44C-43D2-BA93-0F76C568DCEB}" destId="{7343F94E-D3E9-4272-AEFA-A1D6D2724AFF}" srcOrd="7" destOrd="0" presId="urn:microsoft.com/office/officeart/2018/2/layout/IconLabelList"/>
    <dgm:cxn modelId="{175837DC-E413-4786-B811-09BEFD180239}" type="presParOf" srcId="{97C29E7F-A44C-43D2-BA93-0F76C568DCEB}" destId="{3A7660CA-6BB6-E24F-A8ED-75679888FBC5}" srcOrd="8" destOrd="0" presId="urn:microsoft.com/office/officeart/2018/2/layout/IconLabelList"/>
    <dgm:cxn modelId="{5DAE9F08-3E14-4142-829B-475DC2FE4629}" type="presParOf" srcId="{3A7660CA-6BB6-E24F-A8ED-75679888FBC5}" destId="{65462065-B5CF-0A4D-A694-0DCFB9AAE379}" srcOrd="0" destOrd="0" presId="urn:microsoft.com/office/officeart/2018/2/layout/IconLabelList"/>
    <dgm:cxn modelId="{875BD29E-98C9-479D-895F-73D03207DBB4}" type="presParOf" srcId="{3A7660CA-6BB6-E24F-A8ED-75679888FBC5}" destId="{A7CAF4A9-0837-654B-A894-3A4EF9EA17DB}" srcOrd="1" destOrd="0" presId="urn:microsoft.com/office/officeart/2018/2/layout/IconLabelList"/>
    <dgm:cxn modelId="{B0A8DB4C-446D-46C0-BCE3-373BBD5EC2BB}" type="presParOf" srcId="{3A7660CA-6BB6-E24F-A8ED-75679888FBC5}" destId="{569E1F00-A7B0-544B-8D4F-D0F67D483532}" srcOrd="2" destOrd="0" presId="urn:microsoft.com/office/officeart/2018/2/layout/IconLabelList"/>
    <dgm:cxn modelId="{C73C7DF9-84C4-4535-BCD5-78CC502D3C71}" type="presParOf" srcId="{97C29E7F-A44C-43D2-BA93-0F76C568DCEB}" destId="{5F842234-CA42-4258-8745-8841E4E5D9AC}" srcOrd="9" destOrd="0" presId="urn:microsoft.com/office/officeart/2018/2/layout/IconLabelList"/>
    <dgm:cxn modelId="{FCDC314C-637E-43F9-A4BF-69E717F43D5A}" type="presParOf" srcId="{97C29E7F-A44C-43D2-BA93-0F76C568DCEB}" destId="{E998244B-902D-4D76-9EEE-FDEF37F24945}" srcOrd="10" destOrd="0" presId="urn:microsoft.com/office/officeart/2018/2/layout/IconLabelList"/>
    <dgm:cxn modelId="{DCBB8441-8ADE-4269-B1C7-E32DEF0EFE51}" type="presParOf" srcId="{E998244B-902D-4D76-9EEE-FDEF37F24945}" destId="{5D823254-FAF6-464A-9A56-52B0994AE281}" srcOrd="0" destOrd="0" presId="urn:microsoft.com/office/officeart/2018/2/layout/IconLabelList"/>
    <dgm:cxn modelId="{36DBA7F5-FAA0-442C-AD3F-67209073CC84}" type="presParOf" srcId="{E998244B-902D-4D76-9EEE-FDEF37F24945}" destId="{F0247EAC-851A-4ED9-BB23-22C51F01BBFD}" srcOrd="1" destOrd="0" presId="urn:microsoft.com/office/officeart/2018/2/layout/IconLabelList"/>
    <dgm:cxn modelId="{4D188D04-032B-439A-AA34-38F799F5876F}" type="presParOf" srcId="{E998244B-902D-4D76-9EEE-FDEF37F24945}" destId="{321D5D34-FE4B-4CDE-84D2-F893BD5E2A66}"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7B93877-E0E1-47CD-A46E-54C06C70FCD4}"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9A8D4E24-2635-43BA-995D-4A8E63BBD827}">
      <dgm:prSet/>
      <dgm:spPr/>
      <dgm:t>
        <a:bodyPr/>
        <a:lstStyle/>
        <a:p>
          <a:pPr>
            <a:lnSpc>
              <a:spcPct val="100000"/>
            </a:lnSpc>
          </a:pPr>
          <a:r>
            <a:rPr lang="it-IT" dirty="0" err="1"/>
            <a:t>Powertain</a:t>
          </a:r>
          <a:endParaRPr lang="en-US" dirty="0"/>
        </a:p>
      </dgm:t>
    </dgm:pt>
    <dgm:pt modelId="{15F44945-F654-4524-B9F2-B15E2D06252A}" type="parTrans" cxnId="{0352B012-6F6C-4B9B-9F34-D0E178FEC0D2}">
      <dgm:prSet/>
      <dgm:spPr/>
      <dgm:t>
        <a:bodyPr/>
        <a:lstStyle/>
        <a:p>
          <a:endParaRPr lang="en-US"/>
        </a:p>
      </dgm:t>
    </dgm:pt>
    <dgm:pt modelId="{5C191E6D-DE75-4A87-920D-F5CAF140F997}" type="sibTrans" cxnId="{0352B012-6F6C-4B9B-9F34-D0E178FEC0D2}">
      <dgm:prSet/>
      <dgm:spPr/>
      <dgm:t>
        <a:bodyPr/>
        <a:lstStyle/>
        <a:p>
          <a:endParaRPr lang="en-US"/>
        </a:p>
      </dgm:t>
    </dgm:pt>
    <dgm:pt modelId="{9570F328-CAD2-4F9D-8970-00280D5EA9EB}">
      <dgm:prSet/>
      <dgm:spPr/>
      <dgm:t>
        <a:bodyPr/>
        <a:lstStyle/>
        <a:p>
          <a:pPr>
            <a:lnSpc>
              <a:spcPct val="100000"/>
            </a:lnSpc>
          </a:pPr>
          <a:r>
            <a:rPr lang="it-IT" dirty="0"/>
            <a:t>Chassis</a:t>
          </a:r>
          <a:endParaRPr lang="en-US" dirty="0"/>
        </a:p>
      </dgm:t>
    </dgm:pt>
    <dgm:pt modelId="{F19CBE87-CCAD-42C9-9AC2-269E12D4E535}" type="parTrans" cxnId="{1DEC2E95-F327-4A12-918A-E0E9FF45F096}">
      <dgm:prSet/>
      <dgm:spPr/>
      <dgm:t>
        <a:bodyPr/>
        <a:lstStyle/>
        <a:p>
          <a:endParaRPr lang="en-US"/>
        </a:p>
      </dgm:t>
    </dgm:pt>
    <dgm:pt modelId="{FB83789D-3812-4C3B-B429-8CBC2FD53C6F}" type="sibTrans" cxnId="{1DEC2E95-F327-4A12-918A-E0E9FF45F096}">
      <dgm:prSet/>
      <dgm:spPr/>
      <dgm:t>
        <a:bodyPr/>
        <a:lstStyle/>
        <a:p>
          <a:endParaRPr lang="en-US"/>
        </a:p>
      </dgm:t>
    </dgm:pt>
    <dgm:pt modelId="{854134D8-B3BC-4781-89DF-AC16E1E70380}">
      <dgm:prSet/>
      <dgm:spPr/>
      <dgm:t>
        <a:bodyPr/>
        <a:lstStyle/>
        <a:p>
          <a:pPr>
            <a:lnSpc>
              <a:spcPct val="100000"/>
            </a:lnSpc>
          </a:pPr>
          <a:r>
            <a:rPr lang="it-IT" dirty="0"/>
            <a:t>Body</a:t>
          </a:r>
          <a:endParaRPr lang="en-US" dirty="0"/>
        </a:p>
      </dgm:t>
    </dgm:pt>
    <dgm:pt modelId="{92659606-DED2-44D4-B6A2-CA45B4B2B94C}" type="parTrans" cxnId="{15CB1C6D-89FF-4FA8-8626-39149C1405A6}">
      <dgm:prSet/>
      <dgm:spPr/>
      <dgm:t>
        <a:bodyPr/>
        <a:lstStyle/>
        <a:p>
          <a:endParaRPr lang="en-US"/>
        </a:p>
      </dgm:t>
    </dgm:pt>
    <dgm:pt modelId="{867258B4-9075-4428-954C-4239DA2836DC}" type="sibTrans" cxnId="{15CB1C6D-89FF-4FA8-8626-39149C1405A6}">
      <dgm:prSet/>
      <dgm:spPr/>
      <dgm:t>
        <a:bodyPr/>
        <a:lstStyle/>
        <a:p>
          <a:endParaRPr lang="en-US"/>
        </a:p>
      </dgm:t>
    </dgm:pt>
    <dgm:pt modelId="{817AD3AE-1E76-4DB5-8B85-AB56A0E4AD66}">
      <dgm:prSet/>
      <dgm:spPr/>
      <dgm:t>
        <a:bodyPr/>
        <a:lstStyle/>
        <a:p>
          <a:pPr>
            <a:lnSpc>
              <a:spcPct val="100000"/>
            </a:lnSpc>
          </a:pPr>
          <a:r>
            <a:rPr lang="it-IT" dirty="0"/>
            <a:t>Infotainment</a:t>
          </a:r>
          <a:endParaRPr lang="en-US" dirty="0"/>
        </a:p>
      </dgm:t>
    </dgm:pt>
    <dgm:pt modelId="{6B4FDF1C-A9ED-4CDF-8C3F-2FEC0478420B}" type="parTrans" cxnId="{DF3DB1C3-21C4-4EE6-A6F9-9F28F9B8AFA9}">
      <dgm:prSet/>
      <dgm:spPr/>
      <dgm:t>
        <a:bodyPr/>
        <a:lstStyle/>
        <a:p>
          <a:endParaRPr lang="en-US"/>
        </a:p>
      </dgm:t>
    </dgm:pt>
    <dgm:pt modelId="{26C32560-4450-4142-9949-3A1207D159A7}" type="sibTrans" cxnId="{DF3DB1C3-21C4-4EE6-A6F9-9F28F9B8AFA9}">
      <dgm:prSet/>
      <dgm:spPr/>
      <dgm:t>
        <a:bodyPr/>
        <a:lstStyle/>
        <a:p>
          <a:endParaRPr lang="en-US"/>
        </a:p>
      </dgm:t>
    </dgm:pt>
    <dgm:pt modelId="{97C29E7F-A44C-43D2-BA93-0F76C568DCEB}" type="pres">
      <dgm:prSet presAssocID="{E7B93877-E0E1-47CD-A46E-54C06C70FCD4}" presName="root" presStyleCnt="0">
        <dgm:presLayoutVars>
          <dgm:dir/>
          <dgm:resizeHandles val="exact"/>
        </dgm:presLayoutVars>
      </dgm:prSet>
      <dgm:spPr/>
    </dgm:pt>
    <dgm:pt modelId="{1303C8A7-D284-440E-870F-4D360554DA08}" type="pres">
      <dgm:prSet presAssocID="{9A8D4E24-2635-43BA-995D-4A8E63BBD827}" presName="compNode" presStyleCnt="0"/>
      <dgm:spPr/>
    </dgm:pt>
    <dgm:pt modelId="{ABCD0D35-04F1-4F58-A13E-A94437B4EA6E}" type="pres">
      <dgm:prSet presAssocID="{9A8D4E24-2635-43BA-995D-4A8E63BBD827}" presName="iconRect" presStyleLbl="node1" presStyleIdx="0" presStyleCnt="4"/>
      <dgm:spPr>
        <a:blipFill>
          <a:blip xmlns:r="http://schemas.openxmlformats.org/officeDocument/2006/relationships" r:embed="rId1"/>
          <a:srcRect/>
          <a:stretch>
            <a:fillRect/>
          </a:stretch>
        </a:blipFill>
      </dgm:spPr>
    </dgm:pt>
    <dgm:pt modelId="{DAC9BD56-2E2A-41AA-8827-7C42ABFA9630}" type="pres">
      <dgm:prSet presAssocID="{9A8D4E24-2635-43BA-995D-4A8E63BBD827}" presName="spaceRect" presStyleCnt="0"/>
      <dgm:spPr/>
    </dgm:pt>
    <dgm:pt modelId="{89D7B5A9-7DAE-4E9C-81DC-AB9348A1D66A}" type="pres">
      <dgm:prSet presAssocID="{9A8D4E24-2635-43BA-995D-4A8E63BBD827}" presName="textRect" presStyleLbl="revTx" presStyleIdx="0" presStyleCnt="4">
        <dgm:presLayoutVars>
          <dgm:chMax val="1"/>
          <dgm:chPref val="1"/>
        </dgm:presLayoutVars>
      </dgm:prSet>
      <dgm:spPr/>
    </dgm:pt>
    <dgm:pt modelId="{5E7F018E-B829-453B-9019-5678452E5A63}" type="pres">
      <dgm:prSet presAssocID="{5C191E6D-DE75-4A87-920D-F5CAF140F997}" presName="sibTrans" presStyleCnt="0"/>
      <dgm:spPr/>
    </dgm:pt>
    <dgm:pt modelId="{34A4C01F-5185-42A2-A22B-588469614290}" type="pres">
      <dgm:prSet presAssocID="{9570F328-CAD2-4F9D-8970-00280D5EA9EB}" presName="compNode" presStyleCnt="0"/>
      <dgm:spPr/>
    </dgm:pt>
    <dgm:pt modelId="{221305D3-FE14-4B61-B28A-3E51872026BE}" type="pres">
      <dgm:prSet presAssocID="{9570F328-CAD2-4F9D-8970-00280D5EA9EB}" presName="iconRect" presStyleLbl="node1" presStyleIdx="1" presStyleCnt="4" custLinFactNeighborY="2893"/>
      <dgm:spPr>
        <a:blipFill>
          <a:blip xmlns:r="http://schemas.openxmlformats.org/officeDocument/2006/relationships" r:embed="rId2"/>
          <a:srcRect/>
          <a:stretch>
            <a:fillRect/>
          </a:stretch>
        </a:blipFill>
      </dgm:spPr>
    </dgm:pt>
    <dgm:pt modelId="{B835D6C3-B363-4CD8-87CF-1B3D39138535}" type="pres">
      <dgm:prSet presAssocID="{9570F328-CAD2-4F9D-8970-00280D5EA9EB}" presName="spaceRect" presStyleCnt="0"/>
      <dgm:spPr/>
    </dgm:pt>
    <dgm:pt modelId="{4866A91E-59CD-410F-996D-DDCC8178218F}" type="pres">
      <dgm:prSet presAssocID="{9570F328-CAD2-4F9D-8970-00280D5EA9EB}" presName="textRect" presStyleLbl="revTx" presStyleIdx="1" presStyleCnt="4">
        <dgm:presLayoutVars>
          <dgm:chMax val="1"/>
          <dgm:chPref val="1"/>
        </dgm:presLayoutVars>
      </dgm:prSet>
      <dgm:spPr/>
    </dgm:pt>
    <dgm:pt modelId="{6D849BA9-D33B-4CCA-82FA-A0AD9AAE208E}" type="pres">
      <dgm:prSet presAssocID="{FB83789D-3812-4C3B-B429-8CBC2FD53C6F}" presName="sibTrans" presStyleCnt="0"/>
      <dgm:spPr/>
    </dgm:pt>
    <dgm:pt modelId="{873BC19C-3F6A-49E3-8ED2-E58E8D11A58C}" type="pres">
      <dgm:prSet presAssocID="{854134D8-B3BC-4781-89DF-AC16E1E70380}" presName="compNode" presStyleCnt="0"/>
      <dgm:spPr/>
    </dgm:pt>
    <dgm:pt modelId="{C095785B-88F4-4024-992E-57C71CF61DB0}" type="pres">
      <dgm:prSet presAssocID="{854134D8-B3BC-4781-89DF-AC16E1E70380}" presName="iconRect" presStyleLbl="node1" presStyleIdx="2" presStyleCnt="4"/>
      <dgm:spPr>
        <a:blipFill>
          <a:blip xmlns:r="http://schemas.openxmlformats.org/officeDocument/2006/relationships" r:embed="rId3"/>
          <a:srcRect/>
          <a:stretch>
            <a:fillRect/>
          </a:stretch>
        </a:blipFill>
      </dgm:spPr>
    </dgm:pt>
    <dgm:pt modelId="{E661B919-78CB-4513-BB9A-CD593C32ACA0}" type="pres">
      <dgm:prSet presAssocID="{854134D8-B3BC-4781-89DF-AC16E1E70380}" presName="spaceRect" presStyleCnt="0"/>
      <dgm:spPr/>
    </dgm:pt>
    <dgm:pt modelId="{82325EF2-1257-4E46-B885-E9047C7B162E}" type="pres">
      <dgm:prSet presAssocID="{854134D8-B3BC-4781-89DF-AC16E1E70380}" presName="textRect" presStyleLbl="revTx" presStyleIdx="2" presStyleCnt="4">
        <dgm:presLayoutVars>
          <dgm:chMax val="1"/>
          <dgm:chPref val="1"/>
        </dgm:presLayoutVars>
      </dgm:prSet>
      <dgm:spPr/>
    </dgm:pt>
    <dgm:pt modelId="{9EF6D7D0-B85E-4CC9-9CF0-29F1404ACDE0}" type="pres">
      <dgm:prSet presAssocID="{867258B4-9075-4428-954C-4239DA2836DC}" presName="sibTrans" presStyleCnt="0"/>
      <dgm:spPr/>
    </dgm:pt>
    <dgm:pt modelId="{81575EA8-749C-4AAB-B7FB-EFB250C94FDA}" type="pres">
      <dgm:prSet presAssocID="{817AD3AE-1E76-4DB5-8B85-AB56A0E4AD66}" presName="compNode" presStyleCnt="0"/>
      <dgm:spPr/>
    </dgm:pt>
    <dgm:pt modelId="{6040E469-D776-449E-AAB2-3A6FFBA2B425}" type="pres">
      <dgm:prSet presAssocID="{817AD3AE-1E76-4DB5-8B85-AB56A0E4AD66}" presName="iconRect" presStyleLbl="node1" presStyleIdx="3" presStyleCnt="4"/>
      <dgm:spPr>
        <a:blipFill>
          <a:blip xmlns:r="http://schemas.openxmlformats.org/officeDocument/2006/relationships" r:embed="rId4"/>
          <a:srcRect/>
          <a:stretch>
            <a:fillRect/>
          </a:stretch>
        </a:blipFill>
      </dgm:spPr>
    </dgm:pt>
    <dgm:pt modelId="{A8788838-87CB-4753-9AF4-55CA9DB4907E}" type="pres">
      <dgm:prSet presAssocID="{817AD3AE-1E76-4DB5-8B85-AB56A0E4AD66}" presName="spaceRect" presStyleCnt="0"/>
      <dgm:spPr/>
    </dgm:pt>
    <dgm:pt modelId="{596B258B-BF0F-446A-8A9A-124270D85166}" type="pres">
      <dgm:prSet presAssocID="{817AD3AE-1E76-4DB5-8B85-AB56A0E4AD66}" presName="textRect" presStyleLbl="revTx" presStyleIdx="3" presStyleCnt="4">
        <dgm:presLayoutVars>
          <dgm:chMax val="1"/>
          <dgm:chPref val="1"/>
        </dgm:presLayoutVars>
      </dgm:prSet>
      <dgm:spPr/>
    </dgm:pt>
  </dgm:ptLst>
  <dgm:cxnLst>
    <dgm:cxn modelId="{F97C0407-2572-4BEB-B7B1-D398B47E3A0B}" type="presOf" srcId="{E7B93877-E0E1-47CD-A46E-54C06C70FCD4}" destId="{97C29E7F-A44C-43D2-BA93-0F76C568DCEB}" srcOrd="0" destOrd="0" presId="urn:microsoft.com/office/officeart/2018/2/layout/IconLabelList"/>
    <dgm:cxn modelId="{74BB5D12-6F1E-42C1-AEA5-AB321559B1B1}" type="presOf" srcId="{9570F328-CAD2-4F9D-8970-00280D5EA9EB}" destId="{4866A91E-59CD-410F-996D-DDCC8178218F}" srcOrd="0" destOrd="0" presId="urn:microsoft.com/office/officeart/2018/2/layout/IconLabelList"/>
    <dgm:cxn modelId="{0352B012-6F6C-4B9B-9F34-D0E178FEC0D2}" srcId="{E7B93877-E0E1-47CD-A46E-54C06C70FCD4}" destId="{9A8D4E24-2635-43BA-995D-4A8E63BBD827}" srcOrd="0" destOrd="0" parTransId="{15F44945-F654-4524-B9F2-B15E2D06252A}" sibTransId="{5C191E6D-DE75-4A87-920D-F5CAF140F997}"/>
    <dgm:cxn modelId="{E5CB7920-C3E1-4374-8E5D-11E5941B2421}" type="presOf" srcId="{9A8D4E24-2635-43BA-995D-4A8E63BBD827}" destId="{89D7B5A9-7DAE-4E9C-81DC-AB9348A1D66A}" srcOrd="0" destOrd="0" presId="urn:microsoft.com/office/officeart/2018/2/layout/IconLabelList"/>
    <dgm:cxn modelId="{15CB1C6D-89FF-4FA8-8626-39149C1405A6}" srcId="{E7B93877-E0E1-47CD-A46E-54C06C70FCD4}" destId="{854134D8-B3BC-4781-89DF-AC16E1E70380}" srcOrd="2" destOrd="0" parTransId="{92659606-DED2-44D4-B6A2-CA45B4B2B94C}" sibTransId="{867258B4-9075-4428-954C-4239DA2836DC}"/>
    <dgm:cxn modelId="{5669F087-353A-440C-B587-58963867DA85}" type="presOf" srcId="{854134D8-B3BC-4781-89DF-AC16E1E70380}" destId="{82325EF2-1257-4E46-B885-E9047C7B162E}" srcOrd="0" destOrd="0" presId="urn:microsoft.com/office/officeart/2018/2/layout/IconLabelList"/>
    <dgm:cxn modelId="{1DEC2E95-F327-4A12-918A-E0E9FF45F096}" srcId="{E7B93877-E0E1-47CD-A46E-54C06C70FCD4}" destId="{9570F328-CAD2-4F9D-8970-00280D5EA9EB}" srcOrd="1" destOrd="0" parTransId="{F19CBE87-CCAD-42C9-9AC2-269E12D4E535}" sibTransId="{FB83789D-3812-4C3B-B429-8CBC2FD53C6F}"/>
    <dgm:cxn modelId="{953563A3-6A1B-4DB6-98B6-E5DB9B3D41CA}" type="presOf" srcId="{817AD3AE-1E76-4DB5-8B85-AB56A0E4AD66}" destId="{596B258B-BF0F-446A-8A9A-124270D85166}" srcOrd="0" destOrd="0" presId="urn:microsoft.com/office/officeart/2018/2/layout/IconLabelList"/>
    <dgm:cxn modelId="{DF3DB1C3-21C4-4EE6-A6F9-9F28F9B8AFA9}" srcId="{E7B93877-E0E1-47CD-A46E-54C06C70FCD4}" destId="{817AD3AE-1E76-4DB5-8B85-AB56A0E4AD66}" srcOrd="3" destOrd="0" parTransId="{6B4FDF1C-A9ED-4CDF-8C3F-2FEC0478420B}" sibTransId="{26C32560-4450-4142-9949-3A1207D159A7}"/>
    <dgm:cxn modelId="{C41F59D6-816C-4965-825B-0B84E21B95AA}" type="presParOf" srcId="{97C29E7F-A44C-43D2-BA93-0F76C568DCEB}" destId="{1303C8A7-D284-440E-870F-4D360554DA08}" srcOrd="0" destOrd="0" presId="urn:microsoft.com/office/officeart/2018/2/layout/IconLabelList"/>
    <dgm:cxn modelId="{5649BDD2-BD5C-4A92-845E-202F8877D6E6}" type="presParOf" srcId="{1303C8A7-D284-440E-870F-4D360554DA08}" destId="{ABCD0D35-04F1-4F58-A13E-A94437B4EA6E}" srcOrd="0" destOrd="0" presId="urn:microsoft.com/office/officeart/2018/2/layout/IconLabelList"/>
    <dgm:cxn modelId="{E4EA705D-E356-417B-A6D5-2CE6F22E64C5}" type="presParOf" srcId="{1303C8A7-D284-440E-870F-4D360554DA08}" destId="{DAC9BD56-2E2A-41AA-8827-7C42ABFA9630}" srcOrd="1" destOrd="0" presId="urn:microsoft.com/office/officeart/2018/2/layout/IconLabelList"/>
    <dgm:cxn modelId="{33E3C317-FB90-4562-8F90-3173352E002F}" type="presParOf" srcId="{1303C8A7-D284-440E-870F-4D360554DA08}" destId="{89D7B5A9-7DAE-4E9C-81DC-AB9348A1D66A}" srcOrd="2" destOrd="0" presId="urn:microsoft.com/office/officeart/2018/2/layout/IconLabelList"/>
    <dgm:cxn modelId="{D6C58D51-7D57-4785-A9D9-12E989ED119C}" type="presParOf" srcId="{97C29E7F-A44C-43D2-BA93-0F76C568DCEB}" destId="{5E7F018E-B829-453B-9019-5678452E5A63}" srcOrd="1" destOrd="0" presId="urn:microsoft.com/office/officeart/2018/2/layout/IconLabelList"/>
    <dgm:cxn modelId="{DDE367FF-1AF1-4E0B-B58D-5CF29879AEAB}" type="presParOf" srcId="{97C29E7F-A44C-43D2-BA93-0F76C568DCEB}" destId="{34A4C01F-5185-42A2-A22B-588469614290}" srcOrd="2" destOrd="0" presId="urn:microsoft.com/office/officeart/2018/2/layout/IconLabelList"/>
    <dgm:cxn modelId="{FD45167B-1CF7-489A-9102-BB8575F061B8}" type="presParOf" srcId="{34A4C01F-5185-42A2-A22B-588469614290}" destId="{221305D3-FE14-4B61-B28A-3E51872026BE}" srcOrd="0" destOrd="0" presId="urn:microsoft.com/office/officeart/2018/2/layout/IconLabelList"/>
    <dgm:cxn modelId="{B44A7A7B-CDA1-4B0B-9E34-B9D7842E94F0}" type="presParOf" srcId="{34A4C01F-5185-42A2-A22B-588469614290}" destId="{B835D6C3-B363-4CD8-87CF-1B3D39138535}" srcOrd="1" destOrd="0" presId="urn:microsoft.com/office/officeart/2018/2/layout/IconLabelList"/>
    <dgm:cxn modelId="{8637B945-6EC0-4637-ABB4-6BA0FD7602BF}" type="presParOf" srcId="{34A4C01F-5185-42A2-A22B-588469614290}" destId="{4866A91E-59CD-410F-996D-DDCC8178218F}" srcOrd="2" destOrd="0" presId="urn:microsoft.com/office/officeart/2018/2/layout/IconLabelList"/>
    <dgm:cxn modelId="{DE7A7FDE-F74A-4DA9-ADF5-89F80088C944}" type="presParOf" srcId="{97C29E7F-A44C-43D2-BA93-0F76C568DCEB}" destId="{6D849BA9-D33B-4CCA-82FA-A0AD9AAE208E}" srcOrd="3" destOrd="0" presId="urn:microsoft.com/office/officeart/2018/2/layout/IconLabelList"/>
    <dgm:cxn modelId="{6FDA6B67-64D9-4F1E-8ACF-995EACAF5BCE}" type="presParOf" srcId="{97C29E7F-A44C-43D2-BA93-0F76C568DCEB}" destId="{873BC19C-3F6A-49E3-8ED2-E58E8D11A58C}" srcOrd="4" destOrd="0" presId="urn:microsoft.com/office/officeart/2018/2/layout/IconLabelList"/>
    <dgm:cxn modelId="{DEBAE396-5B70-47EF-A0C8-C266BFFFBFDB}" type="presParOf" srcId="{873BC19C-3F6A-49E3-8ED2-E58E8D11A58C}" destId="{C095785B-88F4-4024-992E-57C71CF61DB0}" srcOrd="0" destOrd="0" presId="urn:microsoft.com/office/officeart/2018/2/layout/IconLabelList"/>
    <dgm:cxn modelId="{4C617E37-F180-41EF-AB03-182991185D10}" type="presParOf" srcId="{873BC19C-3F6A-49E3-8ED2-E58E8D11A58C}" destId="{E661B919-78CB-4513-BB9A-CD593C32ACA0}" srcOrd="1" destOrd="0" presId="urn:microsoft.com/office/officeart/2018/2/layout/IconLabelList"/>
    <dgm:cxn modelId="{589BC67C-A2C7-4A54-B7E0-56B4ACC834DB}" type="presParOf" srcId="{873BC19C-3F6A-49E3-8ED2-E58E8D11A58C}" destId="{82325EF2-1257-4E46-B885-E9047C7B162E}" srcOrd="2" destOrd="0" presId="urn:microsoft.com/office/officeart/2018/2/layout/IconLabelList"/>
    <dgm:cxn modelId="{C77A1A6D-70B4-41BD-BF9E-D6D74BC92C85}" type="presParOf" srcId="{97C29E7F-A44C-43D2-BA93-0F76C568DCEB}" destId="{9EF6D7D0-B85E-4CC9-9CF0-29F1404ACDE0}" srcOrd="5" destOrd="0" presId="urn:microsoft.com/office/officeart/2018/2/layout/IconLabelList"/>
    <dgm:cxn modelId="{BF68A518-C37F-42B6-8FA1-B432C279D65A}" type="presParOf" srcId="{97C29E7F-A44C-43D2-BA93-0F76C568DCEB}" destId="{81575EA8-749C-4AAB-B7FB-EFB250C94FDA}" srcOrd="6" destOrd="0" presId="urn:microsoft.com/office/officeart/2018/2/layout/IconLabelList"/>
    <dgm:cxn modelId="{BA2CA24B-A7C8-414B-B864-D85AA9D62254}" type="presParOf" srcId="{81575EA8-749C-4AAB-B7FB-EFB250C94FDA}" destId="{6040E469-D776-449E-AAB2-3A6FFBA2B425}" srcOrd="0" destOrd="0" presId="urn:microsoft.com/office/officeart/2018/2/layout/IconLabelList"/>
    <dgm:cxn modelId="{1013F585-A7D2-417B-987A-99EC6BF1E25F}" type="presParOf" srcId="{81575EA8-749C-4AAB-B7FB-EFB250C94FDA}" destId="{A8788838-87CB-4753-9AF4-55CA9DB4907E}" srcOrd="1" destOrd="0" presId="urn:microsoft.com/office/officeart/2018/2/layout/IconLabelList"/>
    <dgm:cxn modelId="{B3BAB734-B1DB-47BF-B393-22D443925045}" type="presParOf" srcId="{81575EA8-749C-4AAB-B7FB-EFB250C94FDA}" destId="{596B258B-BF0F-446A-8A9A-124270D85166}"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D984878-5FCD-483D-B1C8-A5A67EA2CAB5}"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2AF696D9-59A2-4F8B-A19F-22AEA96EA238}">
      <dgm:prSet/>
      <dgm:spPr/>
      <dgm:t>
        <a:bodyPr/>
        <a:lstStyle/>
        <a:p>
          <a:pPr>
            <a:lnSpc>
              <a:spcPct val="100000"/>
            </a:lnSpc>
          </a:pPr>
          <a:r>
            <a:rPr lang="it-IT"/>
            <a:t>Ottimizzare il protocollo</a:t>
          </a:r>
          <a:endParaRPr lang="en-US"/>
        </a:p>
      </dgm:t>
    </dgm:pt>
    <dgm:pt modelId="{AE600ED5-2AA6-4412-8DAA-28E76F5C18E7}" type="parTrans" cxnId="{5FDD9C58-00E7-4147-82DD-F24F5B94FAD0}">
      <dgm:prSet/>
      <dgm:spPr/>
      <dgm:t>
        <a:bodyPr/>
        <a:lstStyle/>
        <a:p>
          <a:endParaRPr lang="en-US"/>
        </a:p>
      </dgm:t>
    </dgm:pt>
    <dgm:pt modelId="{F14E70AC-4EE2-482B-B3A8-2F89972A98AB}" type="sibTrans" cxnId="{5FDD9C58-00E7-4147-82DD-F24F5B94FAD0}">
      <dgm:prSet/>
      <dgm:spPr/>
      <dgm:t>
        <a:bodyPr/>
        <a:lstStyle/>
        <a:p>
          <a:endParaRPr lang="en-US"/>
        </a:p>
      </dgm:t>
    </dgm:pt>
    <dgm:pt modelId="{5FA84CE8-754D-45D7-A07B-1485600108BF}">
      <dgm:prSet/>
      <dgm:spPr/>
      <dgm:t>
        <a:bodyPr/>
        <a:lstStyle/>
        <a:p>
          <a:pPr>
            <a:lnSpc>
              <a:spcPct val="100000"/>
            </a:lnSpc>
          </a:pPr>
          <a:r>
            <a:rPr lang="it-IT"/>
            <a:t>Utilizzare versioni ottimizzate dei cifrari</a:t>
          </a:r>
          <a:endParaRPr lang="en-US"/>
        </a:p>
      </dgm:t>
    </dgm:pt>
    <dgm:pt modelId="{FF0751DF-2D7E-48A6-B2C4-1E302E94B441}" type="parTrans" cxnId="{E872E379-3286-4930-AD4B-3535FE2ADF4A}">
      <dgm:prSet/>
      <dgm:spPr/>
      <dgm:t>
        <a:bodyPr/>
        <a:lstStyle/>
        <a:p>
          <a:endParaRPr lang="en-US"/>
        </a:p>
      </dgm:t>
    </dgm:pt>
    <dgm:pt modelId="{50BE3A0D-78F9-4A11-94BC-4FF54ECCEDB2}" type="sibTrans" cxnId="{E872E379-3286-4930-AD4B-3535FE2ADF4A}">
      <dgm:prSet/>
      <dgm:spPr/>
      <dgm:t>
        <a:bodyPr/>
        <a:lstStyle/>
        <a:p>
          <a:endParaRPr lang="en-US"/>
        </a:p>
      </dgm:t>
    </dgm:pt>
    <dgm:pt modelId="{E45DB1F4-9D84-44C7-8315-43B04D8C0E9B}" type="pres">
      <dgm:prSet presAssocID="{0D984878-5FCD-483D-B1C8-A5A67EA2CAB5}" presName="root" presStyleCnt="0">
        <dgm:presLayoutVars>
          <dgm:dir/>
          <dgm:resizeHandles val="exact"/>
        </dgm:presLayoutVars>
      </dgm:prSet>
      <dgm:spPr/>
    </dgm:pt>
    <dgm:pt modelId="{79762ACD-73CE-45B7-81EE-FECA945B901D}" type="pres">
      <dgm:prSet presAssocID="{2AF696D9-59A2-4F8B-A19F-22AEA96EA238}" presName="compNode" presStyleCnt="0"/>
      <dgm:spPr/>
    </dgm:pt>
    <dgm:pt modelId="{A0554965-1D58-4F66-B9F0-E7D48756DCE8}" type="pres">
      <dgm:prSet presAssocID="{2AF696D9-59A2-4F8B-A19F-22AEA96EA238}"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Ingranaggi"/>
        </a:ext>
      </dgm:extLst>
    </dgm:pt>
    <dgm:pt modelId="{6A74F6D2-431E-4319-A04A-B53BAB80C97A}" type="pres">
      <dgm:prSet presAssocID="{2AF696D9-59A2-4F8B-A19F-22AEA96EA238}" presName="spaceRect" presStyleCnt="0"/>
      <dgm:spPr/>
    </dgm:pt>
    <dgm:pt modelId="{C53878C0-9ED8-445C-B94E-5F7CEF14E025}" type="pres">
      <dgm:prSet presAssocID="{2AF696D9-59A2-4F8B-A19F-22AEA96EA238}" presName="textRect" presStyleLbl="revTx" presStyleIdx="0" presStyleCnt="2">
        <dgm:presLayoutVars>
          <dgm:chMax val="1"/>
          <dgm:chPref val="1"/>
        </dgm:presLayoutVars>
      </dgm:prSet>
      <dgm:spPr/>
    </dgm:pt>
    <dgm:pt modelId="{27F5EA29-FBB0-45E5-A295-FE773F49E93D}" type="pres">
      <dgm:prSet presAssocID="{F14E70AC-4EE2-482B-B3A8-2F89972A98AB}" presName="sibTrans" presStyleCnt="0"/>
      <dgm:spPr/>
    </dgm:pt>
    <dgm:pt modelId="{378EB70B-594B-4AA5-91E8-837E1EE1BC4B}" type="pres">
      <dgm:prSet presAssocID="{5FA84CE8-754D-45D7-A07B-1485600108BF}" presName="compNode" presStyleCnt="0"/>
      <dgm:spPr/>
    </dgm:pt>
    <dgm:pt modelId="{6E18DF95-F31C-4B05-B670-54A8C98CE38D}" type="pres">
      <dgm:prSet presAssocID="{5FA84CE8-754D-45D7-A07B-1485600108BF}"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Blocca"/>
        </a:ext>
      </dgm:extLst>
    </dgm:pt>
    <dgm:pt modelId="{47DC9CEB-041D-45D9-833D-5826967CC6A5}" type="pres">
      <dgm:prSet presAssocID="{5FA84CE8-754D-45D7-A07B-1485600108BF}" presName="spaceRect" presStyleCnt="0"/>
      <dgm:spPr/>
    </dgm:pt>
    <dgm:pt modelId="{8A718D2F-17C0-4DE4-AB78-4502070224D8}" type="pres">
      <dgm:prSet presAssocID="{5FA84CE8-754D-45D7-A07B-1485600108BF}" presName="textRect" presStyleLbl="revTx" presStyleIdx="1" presStyleCnt="2">
        <dgm:presLayoutVars>
          <dgm:chMax val="1"/>
          <dgm:chPref val="1"/>
        </dgm:presLayoutVars>
      </dgm:prSet>
      <dgm:spPr/>
    </dgm:pt>
  </dgm:ptLst>
  <dgm:cxnLst>
    <dgm:cxn modelId="{25A20B21-59E1-430E-BDB2-7F8E04DE0F31}" type="presOf" srcId="{0D984878-5FCD-483D-B1C8-A5A67EA2CAB5}" destId="{E45DB1F4-9D84-44C7-8315-43B04D8C0E9B}" srcOrd="0" destOrd="0" presId="urn:microsoft.com/office/officeart/2018/2/layout/IconLabelList"/>
    <dgm:cxn modelId="{4C04AB77-080B-4D0F-88ED-22D4C4411707}" type="presOf" srcId="{2AF696D9-59A2-4F8B-A19F-22AEA96EA238}" destId="{C53878C0-9ED8-445C-B94E-5F7CEF14E025}" srcOrd="0" destOrd="0" presId="urn:microsoft.com/office/officeart/2018/2/layout/IconLabelList"/>
    <dgm:cxn modelId="{5FDD9C58-00E7-4147-82DD-F24F5B94FAD0}" srcId="{0D984878-5FCD-483D-B1C8-A5A67EA2CAB5}" destId="{2AF696D9-59A2-4F8B-A19F-22AEA96EA238}" srcOrd="0" destOrd="0" parTransId="{AE600ED5-2AA6-4412-8DAA-28E76F5C18E7}" sibTransId="{F14E70AC-4EE2-482B-B3A8-2F89972A98AB}"/>
    <dgm:cxn modelId="{5529E278-75A2-4FC0-AE6D-2F45CFC8CD8D}" type="presOf" srcId="{5FA84CE8-754D-45D7-A07B-1485600108BF}" destId="{8A718D2F-17C0-4DE4-AB78-4502070224D8}" srcOrd="0" destOrd="0" presId="urn:microsoft.com/office/officeart/2018/2/layout/IconLabelList"/>
    <dgm:cxn modelId="{E872E379-3286-4930-AD4B-3535FE2ADF4A}" srcId="{0D984878-5FCD-483D-B1C8-A5A67EA2CAB5}" destId="{5FA84CE8-754D-45D7-A07B-1485600108BF}" srcOrd="1" destOrd="0" parTransId="{FF0751DF-2D7E-48A6-B2C4-1E302E94B441}" sibTransId="{50BE3A0D-78F9-4A11-94BC-4FF54ECCEDB2}"/>
    <dgm:cxn modelId="{DB84E92D-FBE1-4344-A112-DF9AD7C99C13}" type="presParOf" srcId="{E45DB1F4-9D84-44C7-8315-43B04D8C0E9B}" destId="{79762ACD-73CE-45B7-81EE-FECA945B901D}" srcOrd="0" destOrd="0" presId="urn:microsoft.com/office/officeart/2018/2/layout/IconLabelList"/>
    <dgm:cxn modelId="{2C5057DE-AB35-40FD-B1ED-9A604066CDA5}" type="presParOf" srcId="{79762ACD-73CE-45B7-81EE-FECA945B901D}" destId="{A0554965-1D58-4F66-B9F0-E7D48756DCE8}" srcOrd="0" destOrd="0" presId="urn:microsoft.com/office/officeart/2018/2/layout/IconLabelList"/>
    <dgm:cxn modelId="{E7E191F6-3FF5-467F-A578-22BDC5FB136C}" type="presParOf" srcId="{79762ACD-73CE-45B7-81EE-FECA945B901D}" destId="{6A74F6D2-431E-4319-A04A-B53BAB80C97A}" srcOrd="1" destOrd="0" presId="urn:microsoft.com/office/officeart/2018/2/layout/IconLabelList"/>
    <dgm:cxn modelId="{6741AEA7-E7F4-4252-9FFE-949401B72976}" type="presParOf" srcId="{79762ACD-73CE-45B7-81EE-FECA945B901D}" destId="{C53878C0-9ED8-445C-B94E-5F7CEF14E025}" srcOrd="2" destOrd="0" presId="urn:microsoft.com/office/officeart/2018/2/layout/IconLabelList"/>
    <dgm:cxn modelId="{13BD8F09-BDEF-4601-9EAB-278B035ECEAA}" type="presParOf" srcId="{E45DB1F4-9D84-44C7-8315-43B04D8C0E9B}" destId="{27F5EA29-FBB0-45E5-A295-FE773F49E93D}" srcOrd="1" destOrd="0" presId="urn:microsoft.com/office/officeart/2018/2/layout/IconLabelList"/>
    <dgm:cxn modelId="{7FCF7464-8DF0-46C3-A2F8-58A85FAB65F5}" type="presParOf" srcId="{E45DB1F4-9D84-44C7-8315-43B04D8C0E9B}" destId="{378EB70B-594B-4AA5-91E8-837E1EE1BC4B}" srcOrd="2" destOrd="0" presId="urn:microsoft.com/office/officeart/2018/2/layout/IconLabelList"/>
    <dgm:cxn modelId="{708D744E-EC99-42A8-9E83-B48CF7BAC228}" type="presParOf" srcId="{378EB70B-594B-4AA5-91E8-837E1EE1BC4B}" destId="{6E18DF95-F31C-4B05-B670-54A8C98CE38D}" srcOrd="0" destOrd="0" presId="urn:microsoft.com/office/officeart/2018/2/layout/IconLabelList"/>
    <dgm:cxn modelId="{E494FA24-DD5E-49A6-97D3-531CFB7AEE3C}" type="presParOf" srcId="{378EB70B-594B-4AA5-91E8-837E1EE1BC4B}" destId="{47DC9CEB-041D-45D9-833D-5826967CC6A5}" srcOrd="1" destOrd="0" presId="urn:microsoft.com/office/officeart/2018/2/layout/IconLabelList"/>
    <dgm:cxn modelId="{BF158BE7-31C4-4117-BC52-48D56D8AAF52}" type="presParOf" srcId="{378EB70B-594B-4AA5-91E8-837E1EE1BC4B}" destId="{8A718D2F-17C0-4DE4-AB78-4502070224D8}"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4197B11-B7EC-4039-938E-695C6BFA6119}"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541BA489-442A-4FC4-8DD2-43622A222B0A}">
      <dgm:prSet/>
      <dgm:spPr/>
      <dgm:t>
        <a:bodyPr/>
        <a:lstStyle/>
        <a:p>
          <a:pPr>
            <a:lnSpc>
              <a:spcPct val="100000"/>
            </a:lnSpc>
          </a:pPr>
          <a:r>
            <a:rPr lang="it-IT"/>
            <a:t>Utilizzo di tecniche di cifratura </a:t>
          </a:r>
          <a:r>
            <a:rPr lang="it-IT" i="1"/>
            <a:t>lightweight</a:t>
          </a:r>
          <a:endParaRPr lang="en-US"/>
        </a:p>
      </dgm:t>
    </dgm:pt>
    <dgm:pt modelId="{68DA9B33-F626-443E-88FD-6C23270F7B34}" type="parTrans" cxnId="{3534473E-FBA5-4493-8E32-A02E132023F1}">
      <dgm:prSet/>
      <dgm:spPr/>
      <dgm:t>
        <a:bodyPr/>
        <a:lstStyle/>
        <a:p>
          <a:endParaRPr lang="en-US"/>
        </a:p>
      </dgm:t>
    </dgm:pt>
    <dgm:pt modelId="{374C34CF-7173-4D1A-9D4A-0E5A924B06B3}" type="sibTrans" cxnId="{3534473E-FBA5-4493-8E32-A02E132023F1}">
      <dgm:prSet/>
      <dgm:spPr/>
      <dgm:t>
        <a:bodyPr/>
        <a:lstStyle/>
        <a:p>
          <a:endParaRPr lang="en-US"/>
        </a:p>
      </dgm:t>
    </dgm:pt>
    <dgm:pt modelId="{F8415F85-E37F-4D57-A4D9-132EB91BA418}">
      <dgm:prSet/>
      <dgm:spPr/>
      <dgm:t>
        <a:bodyPr/>
        <a:lstStyle/>
        <a:p>
          <a:pPr>
            <a:lnSpc>
              <a:spcPct val="100000"/>
            </a:lnSpc>
          </a:pPr>
          <a:r>
            <a:rPr lang="it-IT"/>
            <a:t>Utilizzo del protocollo in un contesto </a:t>
          </a:r>
          <a:r>
            <a:rPr lang="it-IT" b="1"/>
            <a:t>V2X</a:t>
          </a:r>
          <a:endParaRPr lang="en-US"/>
        </a:p>
      </dgm:t>
    </dgm:pt>
    <dgm:pt modelId="{E0E46092-D30A-4164-8FAB-7F26BC7F4786}" type="parTrans" cxnId="{65C70BB3-09FA-49B3-B406-300D4B69F179}">
      <dgm:prSet/>
      <dgm:spPr/>
      <dgm:t>
        <a:bodyPr/>
        <a:lstStyle/>
        <a:p>
          <a:endParaRPr lang="en-US"/>
        </a:p>
      </dgm:t>
    </dgm:pt>
    <dgm:pt modelId="{CFD4300A-6563-4E58-A2F0-C243DBBA7B8C}" type="sibTrans" cxnId="{65C70BB3-09FA-49B3-B406-300D4B69F179}">
      <dgm:prSet/>
      <dgm:spPr/>
      <dgm:t>
        <a:bodyPr/>
        <a:lstStyle/>
        <a:p>
          <a:endParaRPr lang="en-US"/>
        </a:p>
      </dgm:t>
    </dgm:pt>
    <dgm:pt modelId="{4F63F699-9ED4-48F0-B9E9-F81578529B10}" type="pres">
      <dgm:prSet presAssocID="{84197B11-B7EC-4039-938E-695C6BFA6119}" presName="root" presStyleCnt="0">
        <dgm:presLayoutVars>
          <dgm:dir/>
          <dgm:resizeHandles val="exact"/>
        </dgm:presLayoutVars>
      </dgm:prSet>
      <dgm:spPr/>
    </dgm:pt>
    <dgm:pt modelId="{B4764E38-4CF6-488B-B97B-4B4D6B206A95}" type="pres">
      <dgm:prSet presAssocID="{541BA489-442A-4FC4-8DD2-43622A222B0A}" presName="compNode" presStyleCnt="0"/>
      <dgm:spPr/>
    </dgm:pt>
    <dgm:pt modelId="{025F59D5-4ECE-4D1C-8288-106B9E55964C}" type="pres">
      <dgm:prSet presAssocID="{541BA489-442A-4FC4-8DD2-43622A222B0A}" presName="iconRect" presStyleLbl="node1" presStyleIdx="0" presStyleCnt="2" custScaleX="86707" custScaleY="79494"/>
      <dgm:spPr>
        <a:blipFill>
          <a:blip xmlns:r="http://schemas.openxmlformats.org/officeDocument/2006/relationships" r:embed="rId1"/>
          <a:srcRect/>
          <a:stretch>
            <a:fillRect t="-9000" b="-9000"/>
          </a:stretch>
        </a:blipFill>
      </dgm:spPr>
    </dgm:pt>
    <dgm:pt modelId="{1D990D4D-746B-428D-A78A-D130E505D684}" type="pres">
      <dgm:prSet presAssocID="{541BA489-442A-4FC4-8DD2-43622A222B0A}" presName="spaceRect" presStyleCnt="0"/>
      <dgm:spPr/>
    </dgm:pt>
    <dgm:pt modelId="{F95EA868-D794-482D-AEB4-CC1C1CE73720}" type="pres">
      <dgm:prSet presAssocID="{541BA489-442A-4FC4-8DD2-43622A222B0A}" presName="textRect" presStyleLbl="revTx" presStyleIdx="0" presStyleCnt="2">
        <dgm:presLayoutVars>
          <dgm:chMax val="1"/>
          <dgm:chPref val="1"/>
        </dgm:presLayoutVars>
      </dgm:prSet>
      <dgm:spPr/>
    </dgm:pt>
    <dgm:pt modelId="{FCCD8ECF-28C3-43B4-A327-E03FD8038762}" type="pres">
      <dgm:prSet presAssocID="{374C34CF-7173-4D1A-9D4A-0E5A924B06B3}" presName="sibTrans" presStyleCnt="0"/>
      <dgm:spPr/>
    </dgm:pt>
    <dgm:pt modelId="{FFDD7DE4-28C5-4D26-B45E-DE731E22FF81}" type="pres">
      <dgm:prSet presAssocID="{F8415F85-E37F-4D57-A4D9-132EB91BA418}" presName="compNode" presStyleCnt="0"/>
      <dgm:spPr/>
    </dgm:pt>
    <dgm:pt modelId="{48AAEAF9-AAFB-43AF-BA3C-596388AEA0ED}" type="pres">
      <dgm:prSet presAssocID="{F8415F85-E37F-4D57-A4D9-132EB91BA418}" presName="iconRect" presStyleLbl="node1" presStyleIdx="1" presStyleCnt="2"/>
      <dgm:spPr>
        <a:blipFill dpi="0" rotWithShape="1">
          <a:blip xmlns:r="http://schemas.openxmlformats.org/officeDocument/2006/relationships" r:embed="rId2"/>
          <a:srcRect/>
          <a:stretch>
            <a:fillRect t="33236" b="33236"/>
          </a:stretch>
        </a:blipFill>
      </dgm:spPr>
    </dgm:pt>
    <dgm:pt modelId="{52339E05-578F-4D7C-8141-D1C78F4993C8}" type="pres">
      <dgm:prSet presAssocID="{F8415F85-E37F-4D57-A4D9-132EB91BA418}" presName="spaceRect" presStyleCnt="0"/>
      <dgm:spPr/>
    </dgm:pt>
    <dgm:pt modelId="{A3ED7EE1-BEE6-4641-8890-90DA662F5674}" type="pres">
      <dgm:prSet presAssocID="{F8415F85-E37F-4D57-A4D9-132EB91BA418}" presName="textRect" presStyleLbl="revTx" presStyleIdx="1" presStyleCnt="2">
        <dgm:presLayoutVars>
          <dgm:chMax val="1"/>
          <dgm:chPref val="1"/>
        </dgm:presLayoutVars>
      </dgm:prSet>
      <dgm:spPr/>
    </dgm:pt>
  </dgm:ptLst>
  <dgm:cxnLst>
    <dgm:cxn modelId="{CBEC5D13-5723-44ED-B23D-E75BB33AA343}" type="presOf" srcId="{541BA489-442A-4FC4-8DD2-43622A222B0A}" destId="{F95EA868-D794-482D-AEB4-CC1C1CE73720}" srcOrd="0" destOrd="0" presId="urn:microsoft.com/office/officeart/2018/2/layout/IconLabelList"/>
    <dgm:cxn modelId="{3534473E-FBA5-4493-8E32-A02E132023F1}" srcId="{84197B11-B7EC-4039-938E-695C6BFA6119}" destId="{541BA489-442A-4FC4-8DD2-43622A222B0A}" srcOrd="0" destOrd="0" parTransId="{68DA9B33-F626-443E-88FD-6C23270F7B34}" sibTransId="{374C34CF-7173-4D1A-9D4A-0E5A924B06B3}"/>
    <dgm:cxn modelId="{65C70BB3-09FA-49B3-B406-300D4B69F179}" srcId="{84197B11-B7EC-4039-938E-695C6BFA6119}" destId="{F8415F85-E37F-4D57-A4D9-132EB91BA418}" srcOrd="1" destOrd="0" parTransId="{E0E46092-D30A-4164-8FAB-7F26BC7F4786}" sibTransId="{CFD4300A-6563-4E58-A2F0-C243DBBA7B8C}"/>
    <dgm:cxn modelId="{5D8AEABC-AF4F-470A-B433-415EC50770D7}" type="presOf" srcId="{F8415F85-E37F-4D57-A4D9-132EB91BA418}" destId="{A3ED7EE1-BEE6-4641-8890-90DA662F5674}" srcOrd="0" destOrd="0" presId="urn:microsoft.com/office/officeart/2018/2/layout/IconLabelList"/>
    <dgm:cxn modelId="{6BB23AC2-FB3B-4D2D-BD85-758CBB307374}" type="presOf" srcId="{84197B11-B7EC-4039-938E-695C6BFA6119}" destId="{4F63F699-9ED4-48F0-B9E9-F81578529B10}" srcOrd="0" destOrd="0" presId="urn:microsoft.com/office/officeart/2018/2/layout/IconLabelList"/>
    <dgm:cxn modelId="{CF18BFD5-2E9C-44E7-97AF-ACAB98531420}" type="presParOf" srcId="{4F63F699-9ED4-48F0-B9E9-F81578529B10}" destId="{B4764E38-4CF6-488B-B97B-4B4D6B206A95}" srcOrd="0" destOrd="0" presId="urn:microsoft.com/office/officeart/2018/2/layout/IconLabelList"/>
    <dgm:cxn modelId="{57130980-EF76-4585-A84C-63B9C359920D}" type="presParOf" srcId="{B4764E38-4CF6-488B-B97B-4B4D6B206A95}" destId="{025F59D5-4ECE-4D1C-8288-106B9E55964C}" srcOrd="0" destOrd="0" presId="urn:microsoft.com/office/officeart/2018/2/layout/IconLabelList"/>
    <dgm:cxn modelId="{55FA7F75-AA10-4425-9378-A46D0CCA1520}" type="presParOf" srcId="{B4764E38-4CF6-488B-B97B-4B4D6B206A95}" destId="{1D990D4D-746B-428D-A78A-D130E505D684}" srcOrd="1" destOrd="0" presId="urn:microsoft.com/office/officeart/2018/2/layout/IconLabelList"/>
    <dgm:cxn modelId="{E31150CE-79A6-453E-9796-3095CED06138}" type="presParOf" srcId="{B4764E38-4CF6-488B-B97B-4B4D6B206A95}" destId="{F95EA868-D794-482D-AEB4-CC1C1CE73720}" srcOrd="2" destOrd="0" presId="urn:microsoft.com/office/officeart/2018/2/layout/IconLabelList"/>
    <dgm:cxn modelId="{CD2DA5D1-CF55-467C-846E-244CEE1BBB05}" type="presParOf" srcId="{4F63F699-9ED4-48F0-B9E9-F81578529B10}" destId="{FCCD8ECF-28C3-43B4-A327-E03FD8038762}" srcOrd="1" destOrd="0" presId="urn:microsoft.com/office/officeart/2018/2/layout/IconLabelList"/>
    <dgm:cxn modelId="{2EF72F3E-1445-41CA-9584-0AE08AF2A5E2}" type="presParOf" srcId="{4F63F699-9ED4-48F0-B9E9-F81578529B10}" destId="{FFDD7DE4-28C5-4D26-B45E-DE731E22FF81}" srcOrd="2" destOrd="0" presId="urn:microsoft.com/office/officeart/2018/2/layout/IconLabelList"/>
    <dgm:cxn modelId="{2CF4804D-6662-4CB7-BBBB-DCF815BC0047}" type="presParOf" srcId="{FFDD7DE4-28C5-4D26-B45E-DE731E22FF81}" destId="{48AAEAF9-AAFB-43AF-BA3C-596388AEA0ED}" srcOrd="0" destOrd="0" presId="urn:microsoft.com/office/officeart/2018/2/layout/IconLabelList"/>
    <dgm:cxn modelId="{92C07CAA-8DC8-4EB8-9FF6-2C63D92EAB6C}" type="presParOf" srcId="{FFDD7DE4-28C5-4D26-B45E-DE731E22FF81}" destId="{52339E05-578F-4D7C-8141-D1C78F4993C8}" srcOrd="1" destOrd="0" presId="urn:microsoft.com/office/officeart/2018/2/layout/IconLabelList"/>
    <dgm:cxn modelId="{B570A80A-A369-4DFA-B0D5-851C976F4222}" type="presParOf" srcId="{FFDD7DE4-28C5-4D26-B45E-DE731E22FF81}" destId="{A3ED7EE1-BEE6-4641-8890-90DA662F5674}"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CD0D35-04F1-4F58-A13E-A94437B4EA6E}">
      <dsp:nvSpPr>
        <dsp:cNvPr id="0" name=""/>
        <dsp:cNvSpPr/>
      </dsp:nvSpPr>
      <dsp:spPr>
        <a:xfrm>
          <a:off x="421398" y="1164127"/>
          <a:ext cx="688183" cy="68818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9D7B5A9-7DAE-4E9C-81DC-AB9348A1D66A}">
      <dsp:nvSpPr>
        <dsp:cNvPr id="0" name=""/>
        <dsp:cNvSpPr/>
      </dsp:nvSpPr>
      <dsp:spPr>
        <a:xfrm>
          <a:off x="841" y="2083895"/>
          <a:ext cx="1529296" cy="611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100000"/>
            </a:lnSpc>
            <a:spcBef>
              <a:spcPct val="0"/>
            </a:spcBef>
            <a:spcAft>
              <a:spcPct val="35000"/>
            </a:spcAft>
            <a:buNone/>
          </a:pPr>
          <a:r>
            <a:rPr lang="it-IT" sz="1300" kern="1200" dirty="0"/>
            <a:t>Contesto e Background</a:t>
          </a:r>
          <a:endParaRPr lang="en-US" sz="1300" kern="1200" dirty="0"/>
        </a:p>
      </dsp:txBody>
      <dsp:txXfrm>
        <a:off x="841" y="2083895"/>
        <a:ext cx="1529296" cy="611718"/>
      </dsp:txXfrm>
    </dsp:sp>
    <dsp:sp modelId="{221305D3-FE14-4B61-B28A-3E51872026BE}">
      <dsp:nvSpPr>
        <dsp:cNvPr id="0" name=""/>
        <dsp:cNvSpPr/>
      </dsp:nvSpPr>
      <dsp:spPr>
        <a:xfrm>
          <a:off x="2218322" y="1164127"/>
          <a:ext cx="688183" cy="688183"/>
        </a:xfrm>
        <a:prstGeom prst="rect">
          <a:avLst/>
        </a:prstGeom>
        <a:blipFill dpi="0" rotWithShape="1">
          <a:blip xmlns:r="http://schemas.openxmlformats.org/officeDocument/2006/relationships" r:embed="rId3">
            <a:extLst>
              <a:ext uri="{28A0092B-C50C-407E-A947-70E740481C1C}">
                <a14:useLocalDpi xmlns:a14="http://schemas.microsoft.com/office/drawing/2010/main" val="0"/>
              </a:ext>
            </a:extLst>
          </a:blip>
          <a:srcRect/>
          <a:stretch>
            <a:fillRect l="-13719" r="-20281"/>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866A91E-59CD-410F-996D-DDCC8178218F}">
      <dsp:nvSpPr>
        <dsp:cNvPr id="0" name=""/>
        <dsp:cNvSpPr/>
      </dsp:nvSpPr>
      <dsp:spPr>
        <a:xfrm>
          <a:off x="1797765" y="2083895"/>
          <a:ext cx="1529296" cy="611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100000"/>
            </a:lnSpc>
            <a:spcBef>
              <a:spcPct val="0"/>
            </a:spcBef>
            <a:spcAft>
              <a:spcPct val="35000"/>
            </a:spcAft>
            <a:buNone/>
          </a:pPr>
          <a:r>
            <a:rPr lang="it-IT" sz="1300" kern="1200" dirty="0"/>
            <a:t>Protocolli Automotive più diffusi</a:t>
          </a:r>
          <a:endParaRPr lang="en-US" sz="1300" kern="1200" dirty="0"/>
        </a:p>
      </dsp:txBody>
      <dsp:txXfrm>
        <a:off x="1797765" y="2083895"/>
        <a:ext cx="1529296" cy="611718"/>
      </dsp:txXfrm>
    </dsp:sp>
    <dsp:sp modelId="{C095785B-88F4-4024-992E-57C71CF61DB0}">
      <dsp:nvSpPr>
        <dsp:cNvPr id="0" name=""/>
        <dsp:cNvSpPr/>
      </dsp:nvSpPr>
      <dsp:spPr>
        <a:xfrm>
          <a:off x="4015246" y="1164127"/>
          <a:ext cx="688183" cy="688183"/>
        </a:xfrm>
        <a:prstGeom prst="rect">
          <a:avLst/>
        </a:prstGeom>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2325EF2-1257-4E46-B885-E9047C7B162E}">
      <dsp:nvSpPr>
        <dsp:cNvPr id="0" name=""/>
        <dsp:cNvSpPr/>
      </dsp:nvSpPr>
      <dsp:spPr>
        <a:xfrm>
          <a:off x="3594689" y="2083895"/>
          <a:ext cx="1529296" cy="611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100000"/>
            </a:lnSpc>
            <a:spcBef>
              <a:spcPct val="0"/>
            </a:spcBef>
            <a:spcAft>
              <a:spcPct val="35000"/>
            </a:spcAft>
            <a:buNone/>
          </a:pPr>
          <a:r>
            <a:rPr lang="it-IT" sz="1300" kern="1200" dirty="0"/>
            <a:t>Obiettivi del Lavoro di Tesi</a:t>
          </a:r>
          <a:endParaRPr lang="en-US" sz="1300" kern="1200" dirty="0"/>
        </a:p>
      </dsp:txBody>
      <dsp:txXfrm>
        <a:off x="3594689" y="2083895"/>
        <a:ext cx="1529296" cy="611718"/>
      </dsp:txXfrm>
    </dsp:sp>
    <dsp:sp modelId="{6040E469-D776-449E-AAB2-3A6FFBA2B425}">
      <dsp:nvSpPr>
        <dsp:cNvPr id="0" name=""/>
        <dsp:cNvSpPr/>
      </dsp:nvSpPr>
      <dsp:spPr>
        <a:xfrm>
          <a:off x="5812170" y="1164127"/>
          <a:ext cx="688183" cy="688183"/>
        </a:xfrm>
        <a:prstGeom prst="rect">
          <a:avLst/>
        </a:prstGeom>
        <a:blipFill>
          <a:blip xmlns:r="http://schemas.openxmlformats.org/officeDocument/2006/relationships"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96B258B-BF0F-446A-8A9A-124270D85166}">
      <dsp:nvSpPr>
        <dsp:cNvPr id="0" name=""/>
        <dsp:cNvSpPr/>
      </dsp:nvSpPr>
      <dsp:spPr>
        <a:xfrm>
          <a:off x="5391613" y="2083895"/>
          <a:ext cx="1529296" cy="611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100000"/>
            </a:lnSpc>
            <a:spcBef>
              <a:spcPct val="0"/>
            </a:spcBef>
            <a:spcAft>
              <a:spcPct val="35000"/>
            </a:spcAft>
            <a:buNone/>
          </a:pPr>
          <a:r>
            <a:rPr lang="it-IT" sz="1300" kern="1200" dirty="0"/>
            <a:t>Soluzione Proposta</a:t>
          </a:r>
          <a:endParaRPr lang="en-US" sz="1300" kern="1200" dirty="0"/>
        </a:p>
      </dsp:txBody>
      <dsp:txXfrm>
        <a:off x="5391613" y="2083895"/>
        <a:ext cx="1529296" cy="611718"/>
      </dsp:txXfrm>
    </dsp:sp>
    <dsp:sp modelId="{65462065-B5CF-0A4D-A694-0DCFB9AAE379}">
      <dsp:nvSpPr>
        <dsp:cNvPr id="0" name=""/>
        <dsp:cNvSpPr/>
      </dsp:nvSpPr>
      <dsp:spPr>
        <a:xfrm>
          <a:off x="7609093" y="1164127"/>
          <a:ext cx="688183" cy="688183"/>
        </a:xfrm>
        <a:prstGeom prst="rect">
          <a:avLst/>
        </a:prstGeom>
        <a:blipFill>
          <a:blip xmlns:r="http://schemas.openxmlformats.org/officeDocument/2006/relationships" r:embed="rId8">
            <a:extLst>
              <a:ext uri="{28A0092B-C50C-407E-A947-70E740481C1C}">
                <a14:useLocalDpi xmlns:a14="http://schemas.microsoft.com/office/drawing/2010/main" val="0"/>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69E1F00-A7B0-544B-8D4F-D0F67D483532}">
      <dsp:nvSpPr>
        <dsp:cNvPr id="0" name=""/>
        <dsp:cNvSpPr/>
      </dsp:nvSpPr>
      <dsp:spPr>
        <a:xfrm>
          <a:off x="7188537" y="2083895"/>
          <a:ext cx="1529296" cy="611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100000"/>
            </a:lnSpc>
            <a:spcBef>
              <a:spcPct val="0"/>
            </a:spcBef>
            <a:spcAft>
              <a:spcPct val="35000"/>
            </a:spcAft>
            <a:buNone/>
          </a:pPr>
          <a:r>
            <a:rPr lang="it-IT" sz="1300" kern="1200" dirty="0"/>
            <a:t>Risultati Sperimentali</a:t>
          </a:r>
        </a:p>
      </dsp:txBody>
      <dsp:txXfrm>
        <a:off x="7188537" y="2083895"/>
        <a:ext cx="1529296" cy="611718"/>
      </dsp:txXfrm>
    </dsp:sp>
    <dsp:sp modelId="{5D823254-FAF6-464A-9A56-52B0994AE281}">
      <dsp:nvSpPr>
        <dsp:cNvPr id="0" name=""/>
        <dsp:cNvSpPr/>
      </dsp:nvSpPr>
      <dsp:spPr>
        <a:xfrm>
          <a:off x="9406017" y="1164127"/>
          <a:ext cx="688183" cy="688183"/>
        </a:xfrm>
        <a:prstGeom prst="rect">
          <a:avLst/>
        </a:prstGeom>
        <a:blipFill>
          <a:blip xmlns:r="http://schemas.openxmlformats.org/officeDocument/2006/relationships" r:embed="rId9">
            <a:extLst>
              <a:ext uri="{28A0092B-C50C-407E-A947-70E740481C1C}">
                <a14:useLocalDpi xmlns:a14="http://schemas.microsoft.com/office/drawing/2010/main" val="0"/>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21D5D34-FE4B-4CDE-84D2-F893BD5E2A66}">
      <dsp:nvSpPr>
        <dsp:cNvPr id="0" name=""/>
        <dsp:cNvSpPr/>
      </dsp:nvSpPr>
      <dsp:spPr>
        <a:xfrm>
          <a:off x="8985461" y="2083895"/>
          <a:ext cx="1529296" cy="611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100000"/>
            </a:lnSpc>
            <a:spcBef>
              <a:spcPct val="0"/>
            </a:spcBef>
            <a:spcAft>
              <a:spcPct val="35000"/>
            </a:spcAft>
            <a:buNone/>
          </a:pPr>
          <a:r>
            <a:rPr lang="it-IT" sz="1300" kern="1200" dirty="0"/>
            <a:t>Conclusioni e Sviluppi futuri</a:t>
          </a:r>
          <a:endParaRPr lang="en-US" sz="1300" kern="1200" dirty="0"/>
        </a:p>
      </dsp:txBody>
      <dsp:txXfrm>
        <a:off x="8985461" y="2083895"/>
        <a:ext cx="1529296" cy="61171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CD0D35-04F1-4F58-A13E-A94437B4EA6E}">
      <dsp:nvSpPr>
        <dsp:cNvPr id="0" name=""/>
        <dsp:cNvSpPr/>
      </dsp:nvSpPr>
      <dsp:spPr>
        <a:xfrm>
          <a:off x="1138979" y="930318"/>
          <a:ext cx="932563" cy="932563"/>
        </a:xfrm>
        <a:prstGeom prst="rect">
          <a:avLst/>
        </a:prstGeom>
        <a:blipFill>
          <a:blip xmlns:r="http://schemas.openxmlformats.org/officeDocument/2006/relationships" r:embed="rId1"/>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9D7B5A9-7DAE-4E9C-81DC-AB9348A1D66A}">
      <dsp:nvSpPr>
        <dsp:cNvPr id="0" name=""/>
        <dsp:cNvSpPr/>
      </dsp:nvSpPr>
      <dsp:spPr>
        <a:xfrm>
          <a:off x="569079" y="2154725"/>
          <a:ext cx="207236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44600">
            <a:lnSpc>
              <a:spcPct val="100000"/>
            </a:lnSpc>
            <a:spcBef>
              <a:spcPct val="0"/>
            </a:spcBef>
            <a:spcAft>
              <a:spcPct val="35000"/>
            </a:spcAft>
            <a:buNone/>
          </a:pPr>
          <a:r>
            <a:rPr lang="it-IT" sz="2800" kern="1200" dirty="0" err="1"/>
            <a:t>Powertain</a:t>
          </a:r>
          <a:endParaRPr lang="en-US" sz="2800" kern="1200" dirty="0"/>
        </a:p>
      </dsp:txBody>
      <dsp:txXfrm>
        <a:off x="569079" y="2154725"/>
        <a:ext cx="2072362" cy="720000"/>
      </dsp:txXfrm>
    </dsp:sp>
    <dsp:sp modelId="{221305D3-FE14-4B61-B28A-3E51872026BE}">
      <dsp:nvSpPr>
        <dsp:cNvPr id="0" name=""/>
        <dsp:cNvSpPr/>
      </dsp:nvSpPr>
      <dsp:spPr>
        <a:xfrm>
          <a:off x="3574005" y="957297"/>
          <a:ext cx="932563" cy="932563"/>
        </a:xfrm>
        <a:prstGeom prst="rect">
          <a:avLst/>
        </a:prstGeom>
        <a:blipFill>
          <a:blip xmlns:r="http://schemas.openxmlformats.org/officeDocument/2006/relationships" r:embed="rId2"/>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866A91E-59CD-410F-996D-DDCC8178218F}">
      <dsp:nvSpPr>
        <dsp:cNvPr id="0" name=""/>
        <dsp:cNvSpPr/>
      </dsp:nvSpPr>
      <dsp:spPr>
        <a:xfrm>
          <a:off x="3004105" y="2154725"/>
          <a:ext cx="207236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44600">
            <a:lnSpc>
              <a:spcPct val="100000"/>
            </a:lnSpc>
            <a:spcBef>
              <a:spcPct val="0"/>
            </a:spcBef>
            <a:spcAft>
              <a:spcPct val="35000"/>
            </a:spcAft>
            <a:buNone/>
          </a:pPr>
          <a:r>
            <a:rPr lang="it-IT" sz="2800" kern="1200" dirty="0"/>
            <a:t>Chassis</a:t>
          </a:r>
          <a:endParaRPr lang="en-US" sz="2800" kern="1200" dirty="0"/>
        </a:p>
      </dsp:txBody>
      <dsp:txXfrm>
        <a:off x="3004105" y="2154725"/>
        <a:ext cx="2072362" cy="720000"/>
      </dsp:txXfrm>
    </dsp:sp>
    <dsp:sp modelId="{C095785B-88F4-4024-992E-57C71CF61DB0}">
      <dsp:nvSpPr>
        <dsp:cNvPr id="0" name=""/>
        <dsp:cNvSpPr/>
      </dsp:nvSpPr>
      <dsp:spPr>
        <a:xfrm>
          <a:off x="6009031" y="930318"/>
          <a:ext cx="932563" cy="932563"/>
        </a:xfrm>
        <a:prstGeom prst="rect">
          <a:avLst/>
        </a:prstGeom>
        <a:blipFill>
          <a:blip xmlns:r="http://schemas.openxmlformats.org/officeDocument/2006/relationships" r:embed="rId3"/>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2325EF2-1257-4E46-B885-E9047C7B162E}">
      <dsp:nvSpPr>
        <dsp:cNvPr id="0" name=""/>
        <dsp:cNvSpPr/>
      </dsp:nvSpPr>
      <dsp:spPr>
        <a:xfrm>
          <a:off x="5439131" y="2154725"/>
          <a:ext cx="207236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44600">
            <a:lnSpc>
              <a:spcPct val="100000"/>
            </a:lnSpc>
            <a:spcBef>
              <a:spcPct val="0"/>
            </a:spcBef>
            <a:spcAft>
              <a:spcPct val="35000"/>
            </a:spcAft>
            <a:buNone/>
          </a:pPr>
          <a:r>
            <a:rPr lang="it-IT" sz="2800" kern="1200" dirty="0"/>
            <a:t>Body</a:t>
          </a:r>
          <a:endParaRPr lang="en-US" sz="2800" kern="1200" dirty="0"/>
        </a:p>
      </dsp:txBody>
      <dsp:txXfrm>
        <a:off x="5439131" y="2154725"/>
        <a:ext cx="2072362" cy="720000"/>
      </dsp:txXfrm>
    </dsp:sp>
    <dsp:sp modelId="{6040E469-D776-449E-AAB2-3A6FFBA2B425}">
      <dsp:nvSpPr>
        <dsp:cNvPr id="0" name=""/>
        <dsp:cNvSpPr/>
      </dsp:nvSpPr>
      <dsp:spPr>
        <a:xfrm>
          <a:off x="8444057" y="930318"/>
          <a:ext cx="932563" cy="932563"/>
        </a:xfrm>
        <a:prstGeom prst="rect">
          <a:avLst/>
        </a:prstGeom>
        <a:blipFill>
          <a:blip xmlns:r="http://schemas.openxmlformats.org/officeDocument/2006/relationships" r:embed="rId4"/>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96B258B-BF0F-446A-8A9A-124270D85166}">
      <dsp:nvSpPr>
        <dsp:cNvPr id="0" name=""/>
        <dsp:cNvSpPr/>
      </dsp:nvSpPr>
      <dsp:spPr>
        <a:xfrm>
          <a:off x="7874157" y="2154725"/>
          <a:ext cx="207236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44600">
            <a:lnSpc>
              <a:spcPct val="100000"/>
            </a:lnSpc>
            <a:spcBef>
              <a:spcPct val="0"/>
            </a:spcBef>
            <a:spcAft>
              <a:spcPct val="35000"/>
            </a:spcAft>
            <a:buNone/>
          </a:pPr>
          <a:r>
            <a:rPr lang="it-IT" sz="2800" kern="1200" dirty="0"/>
            <a:t>Infotainment</a:t>
          </a:r>
          <a:endParaRPr lang="en-US" sz="2800" kern="1200" dirty="0"/>
        </a:p>
      </dsp:txBody>
      <dsp:txXfrm>
        <a:off x="7874157" y="2154725"/>
        <a:ext cx="2072362" cy="720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0554965-1D58-4F66-B9F0-E7D48756DCE8}">
      <dsp:nvSpPr>
        <dsp:cNvPr id="0" name=""/>
        <dsp:cNvSpPr/>
      </dsp:nvSpPr>
      <dsp:spPr>
        <a:xfrm>
          <a:off x="1747800" y="362667"/>
          <a:ext cx="1944000" cy="1944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53878C0-9ED8-445C-B94E-5F7CEF14E025}">
      <dsp:nvSpPr>
        <dsp:cNvPr id="0" name=""/>
        <dsp:cNvSpPr/>
      </dsp:nvSpPr>
      <dsp:spPr>
        <a:xfrm>
          <a:off x="559800" y="2777074"/>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it-IT" sz="2300" kern="1200"/>
            <a:t>Ottimizzare il protocollo</a:t>
          </a:r>
          <a:endParaRPr lang="en-US" sz="2300" kern="1200"/>
        </a:p>
      </dsp:txBody>
      <dsp:txXfrm>
        <a:off x="559800" y="2777074"/>
        <a:ext cx="4320000" cy="720000"/>
      </dsp:txXfrm>
    </dsp:sp>
    <dsp:sp modelId="{6E18DF95-F31C-4B05-B670-54A8C98CE38D}">
      <dsp:nvSpPr>
        <dsp:cNvPr id="0" name=""/>
        <dsp:cNvSpPr/>
      </dsp:nvSpPr>
      <dsp:spPr>
        <a:xfrm>
          <a:off x="6823800" y="362667"/>
          <a:ext cx="1944000" cy="1944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A718D2F-17C0-4DE4-AB78-4502070224D8}">
      <dsp:nvSpPr>
        <dsp:cNvPr id="0" name=""/>
        <dsp:cNvSpPr/>
      </dsp:nvSpPr>
      <dsp:spPr>
        <a:xfrm>
          <a:off x="5635800" y="2777074"/>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it-IT" sz="2300" kern="1200"/>
            <a:t>Utilizzare versioni ottimizzate dei cifrari</a:t>
          </a:r>
          <a:endParaRPr lang="en-US" sz="2300" kern="1200"/>
        </a:p>
      </dsp:txBody>
      <dsp:txXfrm>
        <a:off x="5635800" y="2777074"/>
        <a:ext cx="4320000" cy="7200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5F59D5-4ECE-4D1C-8288-106B9E55964C}">
      <dsp:nvSpPr>
        <dsp:cNvPr id="0" name=""/>
        <dsp:cNvSpPr/>
      </dsp:nvSpPr>
      <dsp:spPr>
        <a:xfrm>
          <a:off x="1989040" y="641209"/>
          <a:ext cx="1461519" cy="1228471"/>
        </a:xfrm>
        <a:prstGeom prst="rect">
          <a:avLst/>
        </a:prstGeom>
        <a:blipFill>
          <a:blip xmlns:r="http://schemas.openxmlformats.org/officeDocument/2006/relationships" r:embed="rId1"/>
          <a:srcRect/>
          <a:stretch>
            <a:fillRect t="-9000" b="-9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95EA868-D794-482D-AEB4-CC1C1CE73720}">
      <dsp:nvSpPr>
        <dsp:cNvPr id="0" name=""/>
        <dsp:cNvSpPr/>
      </dsp:nvSpPr>
      <dsp:spPr>
        <a:xfrm>
          <a:off x="559800" y="2498532"/>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it-IT" sz="2300" kern="1200"/>
            <a:t>Utilizzo di tecniche di cifratura </a:t>
          </a:r>
          <a:r>
            <a:rPr lang="it-IT" sz="2300" i="1" kern="1200"/>
            <a:t>lightweight</a:t>
          </a:r>
          <a:endParaRPr lang="en-US" sz="2300" kern="1200"/>
        </a:p>
      </dsp:txBody>
      <dsp:txXfrm>
        <a:off x="559800" y="2498532"/>
        <a:ext cx="4320000" cy="720000"/>
      </dsp:txXfrm>
    </dsp:sp>
    <dsp:sp modelId="{48AAEAF9-AAFB-43AF-BA3C-596388AEA0ED}">
      <dsp:nvSpPr>
        <dsp:cNvPr id="0" name=""/>
        <dsp:cNvSpPr/>
      </dsp:nvSpPr>
      <dsp:spPr>
        <a:xfrm>
          <a:off x="6823800" y="362667"/>
          <a:ext cx="1944000" cy="1944000"/>
        </a:xfrm>
        <a:prstGeom prst="rect">
          <a:avLst/>
        </a:prstGeom>
        <a:blipFill dpi="0" rotWithShape="1">
          <a:blip xmlns:r="http://schemas.openxmlformats.org/officeDocument/2006/relationships" r:embed="rId2"/>
          <a:srcRect/>
          <a:stretch>
            <a:fillRect t="33236" b="33236"/>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3ED7EE1-BEE6-4641-8890-90DA662F5674}">
      <dsp:nvSpPr>
        <dsp:cNvPr id="0" name=""/>
        <dsp:cNvSpPr/>
      </dsp:nvSpPr>
      <dsp:spPr>
        <a:xfrm>
          <a:off x="5635800" y="2777074"/>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22350">
            <a:lnSpc>
              <a:spcPct val="100000"/>
            </a:lnSpc>
            <a:spcBef>
              <a:spcPct val="0"/>
            </a:spcBef>
            <a:spcAft>
              <a:spcPct val="35000"/>
            </a:spcAft>
            <a:buNone/>
          </a:pPr>
          <a:r>
            <a:rPr lang="it-IT" sz="2300" kern="1200"/>
            <a:t>Utilizzo del protocollo in un contesto </a:t>
          </a:r>
          <a:r>
            <a:rPr lang="it-IT" sz="2300" b="1" kern="1200"/>
            <a:t>V2X</a:t>
          </a:r>
          <a:endParaRPr lang="en-US" sz="2300" kern="1200"/>
        </a:p>
      </dsp:txBody>
      <dsp:txXfrm>
        <a:off x="5635800" y="2777074"/>
        <a:ext cx="4320000" cy="720000"/>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468D3C2-E0E1-4BE1-8EA5-1CCF3BFCE1BC}" type="datetimeFigureOut">
              <a:rPr lang="it-IT" smtClean="0"/>
              <a:t>21/10/2023</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F57CF2D-56F1-43E8-A46A-776BFDC74D84}" type="slidenum">
              <a:rPr lang="it-IT" smtClean="0"/>
              <a:t>‹N›</a:t>
            </a:fld>
            <a:endParaRPr lang="it-IT"/>
          </a:p>
        </p:txBody>
      </p:sp>
    </p:spTree>
    <p:extLst>
      <p:ext uri="{BB962C8B-B14F-4D97-AF65-F5344CB8AC3E}">
        <p14:creationId xmlns:p14="http://schemas.microsoft.com/office/powerpoint/2010/main" val="37417366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Salve a tutti sono Lorenzo Criscuolo e oggi vi illustrerò il mio lavoro di tesi, svolto sotto la guida del professore Arcangelo Castiglione</a:t>
            </a:r>
          </a:p>
        </p:txBody>
      </p:sp>
      <p:sp>
        <p:nvSpPr>
          <p:cNvPr id="4" name="Segnaposto numero diapositiva 3"/>
          <p:cNvSpPr>
            <a:spLocks noGrp="1"/>
          </p:cNvSpPr>
          <p:nvPr>
            <p:ph type="sldNum" sz="quarter" idx="5"/>
          </p:nvPr>
        </p:nvSpPr>
        <p:spPr/>
        <p:txBody>
          <a:bodyPr/>
          <a:lstStyle/>
          <a:p>
            <a:fld id="{CF57CF2D-56F1-43E8-A46A-776BFDC74D84}" type="slidenum">
              <a:rPr lang="it-IT" smtClean="0"/>
              <a:t>1</a:t>
            </a:fld>
            <a:endParaRPr lang="it-IT"/>
          </a:p>
        </p:txBody>
      </p:sp>
    </p:spTree>
    <p:extLst>
      <p:ext uri="{BB962C8B-B14F-4D97-AF65-F5344CB8AC3E}">
        <p14:creationId xmlns:p14="http://schemas.microsoft.com/office/powerpoint/2010/main" val="33517922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Il lavoro svolto ha posto la sua attenzione principalmente su CAN, il protocollo più diffuso sia per il costo necessario che per l’affidabilità garantita. È un protocollo multi-master, ovvero ogni nodo si autogestisce e non c’è un controllore principale, basa il suo meccanismo di contesa del canale sulla priorità di un messaggio, identificata dal valore ID dichiarata nell’</a:t>
            </a:r>
            <a:r>
              <a:rPr lang="it-IT" dirty="0" err="1"/>
              <a:t>header</a:t>
            </a:r>
            <a:r>
              <a:rPr lang="it-IT" dirty="0"/>
              <a:t> e l’unica topologia supportata da questo protocollo è il bus, una topologia dove c’è un unico cavo principale al quale si collegano tutti i nodi e, ogni messaggio inviato sul cavo, viene recapitato ad ogni altro nodo indistintamente</a:t>
            </a:r>
          </a:p>
        </p:txBody>
      </p:sp>
      <p:sp>
        <p:nvSpPr>
          <p:cNvPr id="4" name="Segnaposto numero diapositiva 3"/>
          <p:cNvSpPr>
            <a:spLocks noGrp="1"/>
          </p:cNvSpPr>
          <p:nvPr>
            <p:ph type="sldNum" sz="quarter" idx="5"/>
          </p:nvPr>
        </p:nvSpPr>
        <p:spPr/>
        <p:txBody>
          <a:bodyPr/>
          <a:lstStyle/>
          <a:p>
            <a:fld id="{CF57CF2D-56F1-43E8-A46A-776BFDC74D84}" type="slidenum">
              <a:rPr lang="it-IT" smtClean="0"/>
              <a:t>10</a:t>
            </a:fld>
            <a:endParaRPr lang="it-IT"/>
          </a:p>
        </p:txBody>
      </p:sp>
    </p:spTree>
    <p:extLst>
      <p:ext uri="{BB962C8B-B14F-4D97-AF65-F5344CB8AC3E}">
        <p14:creationId xmlns:p14="http://schemas.microsoft.com/office/powerpoint/2010/main" val="40924393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I problemi principali di questo protocollo e anche un po’ degli altri sono che non sono previsti né meccanismi di confidenzialità né meccanismi di autenticazione </a:t>
            </a:r>
            <a:r>
              <a:rPr lang="it-IT" dirty="0" err="1"/>
              <a:t>poichè</a:t>
            </a:r>
            <a:r>
              <a:rPr lang="it-IT" dirty="0"/>
              <a:t> si è preferito lasciare spazio alle prestazioni senza aggiungere overhead che introducessero latenze. (animazione) Queste mancanze lasciano la possibilità ad un malintenzionato (animazione) di connettersi indisturbato alla rete (animazione), ascoltare i messaggi in transito e inviare dei messaggi malevoli</a:t>
            </a:r>
          </a:p>
        </p:txBody>
      </p:sp>
      <p:sp>
        <p:nvSpPr>
          <p:cNvPr id="4" name="Segnaposto numero diapositiva 3"/>
          <p:cNvSpPr>
            <a:spLocks noGrp="1"/>
          </p:cNvSpPr>
          <p:nvPr>
            <p:ph type="sldNum" sz="quarter" idx="5"/>
          </p:nvPr>
        </p:nvSpPr>
        <p:spPr/>
        <p:txBody>
          <a:bodyPr/>
          <a:lstStyle/>
          <a:p>
            <a:fld id="{CF57CF2D-56F1-43E8-A46A-776BFDC74D84}" type="slidenum">
              <a:rPr lang="it-IT" smtClean="0"/>
              <a:t>11</a:t>
            </a:fld>
            <a:endParaRPr lang="it-IT"/>
          </a:p>
        </p:txBody>
      </p:sp>
    </p:spTree>
    <p:extLst>
      <p:ext uri="{BB962C8B-B14F-4D97-AF65-F5344CB8AC3E}">
        <p14:creationId xmlns:p14="http://schemas.microsoft.com/office/powerpoint/2010/main" val="16214668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Infatti, come mostrato anche in letteratura, il protocollo è vulnerabile a diversi attacchi tra cui i più comuni sono l’</a:t>
            </a:r>
            <a:r>
              <a:rPr lang="it-IT" dirty="0" err="1"/>
              <a:t>eavesdropping</a:t>
            </a:r>
            <a:r>
              <a:rPr lang="it-IT" dirty="0"/>
              <a:t>, la data injection e </a:t>
            </a:r>
            <a:r>
              <a:rPr lang="it-IT" dirty="0" err="1"/>
              <a:t>manipulation</a:t>
            </a:r>
            <a:r>
              <a:rPr lang="it-IT" dirty="0"/>
              <a:t> e il </a:t>
            </a:r>
            <a:r>
              <a:rPr lang="it-IT" dirty="0" err="1"/>
              <a:t>DoS</a:t>
            </a:r>
            <a:r>
              <a:rPr lang="it-IT" dirty="0"/>
              <a:t>.</a:t>
            </a:r>
          </a:p>
        </p:txBody>
      </p:sp>
      <p:sp>
        <p:nvSpPr>
          <p:cNvPr id="4" name="Segnaposto numero diapositiva 3"/>
          <p:cNvSpPr>
            <a:spLocks noGrp="1"/>
          </p:cNvSpPr>
          <p:nvPr>
            <p:ph type="sldNum" sz="quarter" idx="5"/>
          </p:nvPr>
        </p:nvSpPr>
        <p:spPr/>
        <p:txBody>
          <a:bodyPr/>
          <a:lstStyle/>
          <a:p>
            <a:fld id="{CF57CF2D-56F1-43E8-A46A-776BFDC74D84}" type="slidenum">
              <a:rPr lang="it-IT" smtClean="0"/>
              <a:t>12</a:t>
            </a:fld>
            <a:endParaRPr lang="it-IT"/>
          </a:p>
        </p:txBody>
      </p:sp>
    </p:spTree>
    <p:extLst>
      <p:ext uri="{BB962C8B-B14F-4D97-AF65-F5344CB8AC3E}">
        <p14:creationId xmlns:p14="http://schemas.microsoft.com/office/powerpoint/2010/main" val="19073857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Quindi qual è l’obiettivo del lavoro svolto?</a:t>
            </a:r>
          </a:p>
        </p:txBody>
      </p:sp>
      <p:sp>
        <p:nvSpPr>
          <p:cNvPr id="4" name="Segnaposto numero diapositiva 3"/>
          <p:cNvSpPr>
            <a:spLocks noGrp="1"/>
          </p:cNvSpPr>
          <p:nvPr>
            <p:ph type="sldNum" sz="quarter" idx="5"/>
          </p:nvPr>
        </p:nvSpPr>
        <p:spPr/>
        <p:txBody>
          <a:bodyPr/>
          <a:lstStyle/>
          <a:p>
            <a:fld id="{CF57CF2D-56F1-43E8-A46A-776BFDC74D84}" type="slidenum">
              <a:rPr lang="it-IT" smtClean="0"/>
              <a:t>13</a:t>
            </a:fld>
            <a:endParaRPr lang="it-IT"/>
          </a:p>
        </p:txBody>
      </p:sp>
    </p:spTree>
    <p:extLst>
      <p:ext uri="{BB962C8B-B14F-4D97-AF65-F5344CB8AC3E}">
        <p14:creationId xmlns:p14="http://schemas.microsoft.com/office/powerpoint/2010/main" val="33070357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L’obiettivo è quello di risolvere il problema dell’assenza di confidenzialità introducendo uno strato di protezione basato su un cifrario ibrido che fa uso di algoritmi post-quantistici</a:t>
            </a:r>
          </a:p>
        </p:txBody>
      </p:sp>
      <p:sp>
        <p:nvSpPr>
          <p:cNvPr id="4" name="Segnaposto numero diapositiva 3"/>
          <p:cNvSpPr>
            <a:spLocks noGrp="1"/>
          </p:cNvSpPr>
          <p:nvPr>
            <p:ph type="sldNum" sz="quarter" idx="5"/>
          </p:nvPr>
        </p:nvSpPr>
        <p:spPr/>
        <p:txBody>
          <a:bodyPr/>
          <a:lstStyle/>
          <a:p>
            <a:fld id="{CF57CF2D-56F1-43E8-A46A-776BFDC74D84}" type="slidenum">
              <a:rPr lang="it-IT" smtClean="0"/>
              <a:t>14</a:t>
            </a:fld>
            <a:endParaRPr lang="it-IT"/>
          </a:p>
        </p:txBody>
      </p:sp>
    </p:spTree>
    <p:extLst>
      <p:ext uri="{BB962C8B-B14F-4D97-AF65-F5344CB8AC3E}">
        <p14:creationId xmlns:p14="http://schemas.microsoft.com/office/powerpoint/2010/main" val="28757137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Algoritmi crittografici che sono in grado di resistere all’attacco di un computer quantistico e quindi riescono ad offrire un grado di sicurezza maggiore. Questi algoritmi sono stati realizzati come risposta ad un concorso avviato dal NIST e, alcuni dei vincitori sono </a:t>
            </a:r>
            <a:r>
              <a:rPr lang="it-IT" dirty="0" err="1"/>
              <a:t>kyber</a:t>
            </a:r>
            <a:r>
              <a:rPr lang="it-IT" dirty="0"/>
              <a:t>, </a:t>
            </a:r>
            <a:r>
              <a:rPr lang="it-IT" dirty="0" err="1"/>
              <a:t>dilithium</a:t>
            </a:r>
            <a:r>
              <a:rPr lang="it-IT" dirty="0"/>
              <a:t>, </a:t>
            </a:r>
            <a:r>
              <a:rPr lang="it-IT" dirty="0" err="1"/>
              <a:t>falcon</a:t>
            </a:r>
            <a:r>
              <a:rPr lang="it-IT" dirty="0"/>
              <a:t> e molti altri. Tuttavia il NIST ha richiesto solo algoritmi asimmetrici</a:t>
            </a:r>
          </a:p>
        </p:txBody>
      </p:sp>
      <p:sp>
        <p:nvSpPr>
          <p:cNvPr id="4" name="Segnaposto numero diapositiva 3"/>
          <p:cNvSpPr>
            <a:spLocks noGrp="1"/>
          </p:cNvSpPr>
          <p:nvPr>
            <p:ph type="sldNum" sz="quarter" idx="5"/>
          </p:nvPr>
        </p:nvSpPr>
        <p:spPr/>
        <p:txBody>
          <a:bodyPr/>
          <a:lstStyle/>
          <a:p>
            <a:fld id="{CF57CF2D-56F1-43E8-A46A-776BFDC74D84}" type="slidenum">
              <a:rPr lang="it-IT" smtClean="0"/>
              <a:t>15</a:t>
            </a:fld>
            <a:endParaRPr lang="it-IT"/>
          </a:p>
        </p:txBody>
      </p:sp>
    </p:spTree>
    <p:extLst>
      <p:ext uri="{BB962C8B-B14F-4D97-AF65-F5344CB8AC3E}">
        <p14:creationId xmlns:p14="http://schemas.microsoft.com/office/powerpoint/2010/main" val="19424072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E per quanto riguarda i cifrari simmetrici? Una ricerca ha dimostrato che AES, lo stato dell’arte della cifratura simmetrica, è in grado di resistere all’attacco di un computer quantistico garantendo un buon livello di sicurezza e per questa ragione il NIST non ha ancora richiesto algoritmi simmetrici</a:t>
            </a:r>
          </a:p>
        </p:txBody>
      </p:sp>
      <p:sp>
        <p:nvSpPr>
          <p:cNvPr id="4" name="Segnaposto numero diapositiva 3"/>
          <p:cNvSpPr>
            <a:spLocks noGrp="1"/>
          </p:cNvSpPr>
          <p:nvPr>
            <p:ph type="sldNum" sz="quarter" idx="5"/>
          </p:nvPr>
        </p:nvSpPr>
        <p:spPr/>
        <p:txBody>
          <a:bodyPr/>
          <a:lstStyle/>
          <a:p>
            <a:fld id="{CF57CF2D-56F1-43E8-A46A-776BFDC74D84}" type="slidenum">
              <a:rPr lang="it-IT" smtClean="0"/>
              <a:t>16</a:t>
            </a:fld>
            <a:endParaRPr lang="it-IT"/>
          </a:p>
        </p:txBody>
      </p:sp>
    </p:spTree>
    <p:extLst>
      <p:ext uri="{BB962C8B-B14F-4D97-AF65-F5344CB8AC3E}">
        <p14:creationId xmlns:p14="http://schemas.microsoft.com/office/powerpoint/2010/main" val="17185424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Adesso che abbiamo tutti gli strumenti possiamo passare alla soluzione</a:t>
            </a:r>
          </a:p>
        </p:txBody>
      </p:sp>
      <p:sp>
        <p:nvSpPr>
          <p:cNvPr id="4" name="Segnaposto numero diapositiva 3"/>
          <p:cNvSpPr>
            <a:spLocks noGrp="1"/>
          </p:cNvSpPr>
          <p:nvPr>
            <p:ph type="sldNum" sz="quarter" idx="5"/>
          </p:nvPr>
        </p:nvSpPr>
        <p:spPr/>
        <p:txBody>
          <a:bodyPr/>
          <a:lstStyle/>
          <a:p>
            <a:fld id="{CF57CF2D-56F1-43E8-A46A-776BFDC74D84}" type="slidenum">
              <a:rPr lang="it-IT" smtClean="0"/>
              <a:t>17</a:t>
            </a:fld>
            <a:endParaRPr lang="it-IT"/>
          </a:p>
        </p:txBody>
      </p:sp>
    </p:spTree>
    <p:extLst>
      <p:ext uri="{BB962C8B-B14F-4D97-AF65-F5344CB8AC3E}">
        <p14:creationId xmlns:p14="http://schemas.microsoft.com/office/powerpoint/2010/main" val="9183400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L’idea per introdurre uno strato di cifratura in CAN è stato quello di utilizzare un cifrario ibrido, un cifrario che usa sia una componente simmetrica che una componente asimmetrica con lo scopo di far accordare in maniera sicura due parti su una stessa chiave di sessione da utilizzare per cifrare il traffico tra i due. Come componente asimmetrica è stato scelto kyber-512 mentre come componente simmetrica è stato scelto aes-256</a:t>
            </a:r>
          </a:p>
        </p:txBody>
      </p:sp>
      <p:sp>
        <p:nvSpPr>
          <p:cNvPr id="4" name="Segnaposto numero diapositiva 3"/>
          <p:cNvSpPr>
            <a:spLocks noGrp="1"/>
          </p:cNvSpPr>
          <p:nvPr>
            <p:ph type="sldNum" sz="quarter" idx="5"/>
          </p:nvPr>
        </p:nvSpPr>
        <p:spPr/>
        <p:txBody>
          <a:bodyPr/>
          <a:lstStyle/>
          <a:p>
            <a:fld id="{CF57CF2D-56F1-43E8-A46A-776BFDC74D84}" type="slidenum">
              <a:rPr lang="it-IT" smtClean="0"/>
              <a:t>18</a:t>
            </a:fld>
            <a:endParaRPr lang="it-IT"/>
          </a:p>
        </p:txBody>
      </p:sp>
    </p:spTree>
    <p:extLst>
      <p:ext uri="{BB962C8B-B14F-4D97-AF65-F5344CB8AC3E}">
        <p14:creationId xmlns:p14="http://schemas.microsoft.com/office/powerpoint/2010/main" val="10221082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In questo modo, quello che si vuole ottenere con l’utilizzo di questi due algoritmi è la sicurezza contro ascolto passivo e data injection</a:t>
            </a:r>
          </a:p>
        </p:txBody>
      </p:sp>
      <p:sp>
        <p:nvSpPr>
          <p:cNvPr id="4" name="Segnaposto numero diapositiva 3"/>
          <p:cNvSpPr>
            <a:spLocks noGrp="1"/>
          </p:cNvSpPr>
          <p:nvPr>
            <p:ph type="sldNum" sz="quarter" idx="5"/>
          </p:nvPr>
        </p:nvSpPr>
        <p:spPr/>
        <p:txBody>
          <a:bodyPr/>
          <a:lstStyle/>
          <a:p>
            <a:fld id="{CF57CF2D-56F1-43E8-A46A-776BFDC74D84}" type="slidenum">
              <a:rPr lang="it-IT" smtClean="0"/>
              <a:t>19</a:t>
            </a:fld>
            <a:endParaRPr lang="it-IT"/>
          </a:p>
        </p:txBody>
      </p:sp>
    </p:spTree>
    <p:extLst>
      <p:ext uri="{BB962C8B-B14F-4D97-AF65-F5344CB8AC3E}">
        <p14:creationId xmlns:p14="http://schemas.microsoft.com/office/powerpoint/2010/main" val="20339280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La presentazione è stata organizzata come segue, verrà prima fatta una panoramica sul contesto e sui protocolli utilizzati nell’ambito automotive, </a:t>
            </a:r>
            <a:r>
              <a:rPr lang="it-IT" dirty="0" err="1"/>
              <a:t>dopodichè</a:t>
            </a:r>
            <a:r>
              <a:rPr lang="it-IT" dirty="0"/>
              <a:t> verranno illustrati gli obiettivi del lavoro e la soluzione proposta e, infine, verranno discussi i risultati e le conclusioni</a:t>
            </a:r>
          </a:p>
        </p:txBody>
      </p:sp>
      <p:sp>
        <p:nvSpPr>
          <p:cNvPr id="4" name="Segnaposto numero diapositiva 3"/>
          <p:cNvSpPr>
            <a:spLocks noGrp="1"/>
          </p:cNvSpPr>
          <p:nvPr>
            <p:ph type="sldNum" sz="quarter" idx="5"/>
          </p:nvPr>
        </p:nvSpPr>
        <p:spPr/>
        <p:txBody>
          <a:bodyPr/>
          <a:lstStyle/>
          <a:p>
            <a:fld id="{CF57CF2D-56F1-43E8-A46A-776BFDC74D84}" type="slidenum">
              <a:rPr lang="it-IT" smtClean="0"/>
              <a:t>2</a:t>
            </a:fld>
            <a:endParaRPr lang="it-IT"/>
          </a:p>
        </p:txBody>
      </p:sp>
    </p:spTree>
    <p:extLst>
      <p:ext uri="{BB962C8B-B14F-4D97-AF65-F5344CB8AC3E}">
        <p14:creationId xmlns:p14="http://schemas.microsoft.com/office/powerpoint/2010/main" val="40841611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Facendo sì che nessun messaggio viaggerà più in chiaro (animazione) e solo il destinatario del messaggio sarà in grado di leggere il contenuto grazie alla chiave concordata</a:t>
            </a:r>
          </a:p>
        </p:txBody>
      </p:sp>
      <p:sp>
        <p:nvSpPr>
          <p:cNvPr id="4" name="Segnaposto numero diapositiva 3"/>
          <p:cNvSpPr>
            <a:spLocks noGrp="1"/>
          </p:cNvSpPr>
          <p:nvPr>
            <p:ph type="sldNum" sz="quarter" idx="5"/>
          </p:nvPr>
        </p:nvSpPr>
        <p:spPr/>
        <p:txBody>
          <a:bodyPr/>
          <a:lstStyle/>
          <a:p>
            <a:fld id="{CF57CF2D-56F1-43E8-A46A-776BFDC74D84}" type="slidenum">
              <a:rPr lang="it-IT" smtClean="0"/>
              <a:t>20</a:t>
            </a:fld>
            <a:endParaRPr lang="it-IT"/>
          </a:p>
        </p:txBody>
      </p:sp>
    </p:spTree>
    <p:extLst>
      <p:ext uri="{BB962C8B-B14F-4D97-AF65-F5344CB8AC3E}">
        <p14:creationId xmlns:p14="http://schemas.microsoft.com/office/powerpoint/2010/main" val="11869636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Tuttavia, una modifica del genere implicherebbe inevitabilmente delle modifiche logiche o hardware al protocollo per prevedere il cifrario. Per evitare di modificare CAN e rendere la soluzione compatibile con tutte le automobili si può agire sull’applicativo nelle ECU e non più direttamente su CAN. Quello che si può fare è costruire un protocollo di ‘livello più alto’ e che usa CAN come protocollo di livello più basso, un po’ come quello che succede nel modello ISO/OSI con il protocollo IP e il protocollo TCP</a:t>
            </a:r>
          </a:p>
        </p:txBody>
      </p:sp>
      <p:sp>
        <p:nvSpPr>
          <p:cNvPr id="4" name="Segnaposto numero diapositiva 3"/>
          <p:cNvSpPr>
            <a:spLocks noGrp="1"/>
          </p:cNvSpPr>
          <p:nvPr>
            <p:ph type="sldNum" sz="quarter" idx="5"/>
          </p:nvPr>
        </p:nvSpPr>
        <p:spPr/>
        <p:txBody>
          <a:bodyPr/>
          <a:lstStyle/>
          <a:p>
            <a:fld id="{CF57CF2D-56F1-43E8-A46A-776BFDC74D84}" type="slidenum">
              <a:rPr lang="it-IT" smtClean="0"/>
              <a:t>21</a:t>
            </a:fld>
            <a:endParaRPr lang="it-IT"/>
          </a:p>
        </p:txBody>
      </p:sp>
    </p:spTree>
    <p:extLst>
      <p:ext uri="{BB962C8B-B14F-4D97-AF65-F5344CB8AC3E}">
        <p14:creationId xmlns:p14="http://schemas.microsoft.com/office/powerpoint/2010/main" val="4533420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Quindi un possibile protocollo che costruisce una sessione sicura utilizzando CAN può essere il seguente. All’accensione dell’auto tutte le ECU generano delle chiavi asimmetriche utilizzando </a:t>
            </a:r>
            <a:r>
              <a:rPr lang="it-IT" dirty="0" err="1"/>
              <a:t>Kyber</a:t>
            </a:r>
            <a:r>
              <a:rPr lang="it-IT" dirty="0"/>
              <a:t>, </a:t>
            </a:r>
            <a:r>
              <a:rPr lang="it-IT" dirty="0" err="1"/>
              <a:t>dopodichè</a:t>
            </a:r>
            <a:r>
              <a:rPr lang="it-IT" dirty="0"/>
              <a:t> le varie ECU si scambiano e salvano reciprocamente le chiavi per sapere come raggiungere ogni altro interlocutore </a:t>
            </a:r>
            <a:r>
              <a:rPr lang="it-IT" dirty="0" err="1"/>
              <a:t>dopodichè</a:t>
            </a:r>
            <a:r>
              <a:rPr lang="it-IT" dirty="0"/>
              <a:t>, quando si vuole cominciare una comunicazione, uno dei due interlocutori genera una chiave casuale e la cifra sfruttando la chiave salvata, generando quella che si chiama una capsula, questa viene inviata al destinatario e solo lui, utilizzando la propria chiave privata, riesce a </a:t>
            </a:r>
            <a:r>
              <a:rPr lang="it-IT" dirty="0" err="1"/>
              <a:t>decapsulare</a:t>
            </a:r>
            <a:r>
              <a:rPr lang="it-IT" dirty="0"/>
              <a:t> la chiave e utilizzarla per generare del traffico cifrato, che sarà ovviamente decifrato correttamente da colui che ha generato la capsula</a:t>
            </a:r>
          </a:p>
        </p:txBody>
      </p:sp>
      <p:sp>
        <p:nvSpPr>
          <p:cNvPr id="4" name="Segnaposto numero diapositiva 3"/>
          <p:cNvSpPr>
            <a:spLocks noGrp="1"/>
          </p:cNvSpPr>
          <p:nvPr>
            <p:ph type="sldNum" sz="quarter" idx="5"/>
          </p:nvPr>
        </p:nvSpPr>
        <p:spPr/>
        <p:txBody>
          <a:bodyPr/>
          <a:lstStyle/>
          <a:p>
            <a:fld id="{CF57CF2D-56F1-43E8-A46A-776BFDC74D84}" type="slidenum">
              <a:rPr lang="it-IT" smtClean="0"/>
              <a:t>22</a:t>
            </a:fld>
            <a:endParaRPr lang="it-IT"/>
          </a:p>
        </p:txBody>
      </p:sp>
    </p:spTree>
    <p:extLst>
      <p:ext uri="{BB962C8B-B14F-4D97-AF65-F5344CB8AC3E}">
        <p14:creationId xmlns:p14="http://schemas.microsoft.com/office/powerpoint/2010/main" val="308038313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Per implementare il protocollo proposto, è stato realizzato un applicativo molto semplice che permettesse l’invio e la ricezione di traffico CAN simulato e che permettesse di identificare le ECU tramite un numero univoco progressivo. Ad ogni messaggio necessario per il funzionamento della soluzione è stato assegnato un ID CAN non utilizzato nativamente. Questa scelta è necessaria per evitare ambiguità con i messaggi già esistenti e, purtroppo, ogni produttore assegna ID diversi a messaggi diversi. Inoltre, per aiutare ad identificare correttamente un interlocutore durante la comunicazione, il primo messaggio che viene inviato all’interno del protocollo è un messaggio contenente l’ID per specificare l’intenzione e nel payload il numero univoco, seguito eventualmente da altri messaggi con stesso ID ma con all’interno del payload l’informazione che si vuole comunicare</a:t>
            </a:r>
          </a:p>
        </p:txBody>
      </p:sp>
      <p:sp>
        <p:nvSpPr>
          <p:cNvPr id="4" name="Segnaposto numero diapositiva 3"/>
          <p:cNvSpPr>
            <a:spLocks noGrp="1"/>
          </p:cNvSpPr>
          <p:nvPr>
            <p:ph type="sldNum" sz="quarter" idx="5"/>
          </p:nvPr>
        </p:nvSpPr>
        <p:spPr/>
        <p:txBody>
          <a:bodyPr/>
          <a:lstStyle/>
          <a:p>
            <a:fld id="{CF57CF2D-56F1-43E8-A46A-776BFDC74D84}" type="slidenum">
              <a:rPr lang="it-IT" smtClean="0"/>
              <a:t>23</a:t>
            </a:fld>
            <a:endParaRPr lang="it-IT"/>
          </a:p>
        </p:txBody>
      </p:sp>
    </p:spTree>
    <p:extLst>
      <p:ext uri="{BB962C8B-B14F-4D97-AF65-F5344CB8AC3E}">
        <p14:creationId xmlns:p14="http://schemas.microsoft.com/office/powerpoint/2010/main" val="10697920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Tuttavia durante l’implementazione del protocollo è sorta una problematica riguardo la lunghezza dei messaggi, ovvero una chiave pubblica e una capsula sono più lunghe di un singolo messaggio CAN. Visto che un messaggio CAN è lungo 8 Byte e entrambe le lunghezze sono dei multipli di 8 (animazione) la soluzione più semplice è stata quella di dividere le informazioni in gruppi di 8 byte e inviare un numero di messaggi tale da comprendere tutti i segmenti</a:t>
            </a:r>
          </a:p>
        </p:txBody>
      </p:sp>
      <p:sp>
        <p:nvSpPr>
          <p:cNvPr id="4" name="Segnaposto numero diapositiva 3"/>
          <p:cNvSpPr>
            <a:spLocks noGrp="1"/>
          </p:cNvSpPr>
          <p:nvPr>
            <p:ph type="sldNum" sz="quarter" idx="5"/>
          </p:nvPr>
        </p:nvSpPr>
        <p:spPr/>
        <p:txBody>
          <a:bodyPr/>
          <a:lstStyle/>
          <a:p>
            <a:fld id="{CF57CF2D-56F1-43E8-A46A-776BFDC74D84}" type="slidenum">
              <a:rPr lang="it-IT" smtClean="0"/>
              <a:t>24</a:t>
            </a:fld>
            <a:endParaRPr lang="it-IT"/>
          </a:p>
        </p:txBody>
      </p:sp>
    </p:spTree>
    <p:extLst>
      <p:ext uri="{BB962C8B-B14F-4D97-AF65-F5344CB8AC3E}">
        <p14:creationId xmlns:p14="http://schemas.microsoft.com/office/powerpoint/2010/main" val="46777277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Il risultato dall’implementazione di questa soluzione è che adesso un attaccante che si collega alla rete in maniera non autorizzata (animazione) non è più in grado di ascoltare il traffico tra altri interlocutori e non è in grado di inviare messaggi malevoli fingendosi qualcun altro in quanto non possiede la chiave di sessione condivisa.</a:t>
            </a:r>
          </a:p>
        </p:txBody>
      </p:sp>
      <p:sp>
        <p:nvSpPr>
          <p:cNvPr id="4" name="Segnaposto numero diapositiva 3"/>
          <p:cNvSpPr>
            <a:spLocks noGrp="1"/>
          </p:cNvSpPr>
          <p:nvPr>
            <p:ph type="sldNum" sz="quarter" idx="5"/>
          </p:nvPr>
        </p:nvSpPr>
        <p:spPr/>
        <p:txBody>
          <a:bodyPr/>
          <a:lstStyle/>
          <a:p>
            <a:fld id="{CF57CF2D-56F1-43E8-A46A-776BFDC74D84}" type="slidenum">
              <a:rPr lang="it-IT" smtClean="0"/>
              <a:t>25</a:t>
            </a:fld>
            <a:endParaRPr lang="it-IT"/>
          </a:p>
        </p:txBody>
      </p:sp>
    </p:spTree>
    <p:extLst>
      <p:ext uri="{BB962C8B-B14F-4D97-AF65-F5344CB8AC3E}">
        <p14:creationId xmlns:p14="http://schemas.microsoft.com/office/powerpoint/2010/main" val="289400454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Nella realizzazione dell’applicativo sono state utilizzate varie librerie, tra cui la principale è stata can-</a:t>
            </a:r>
            <a:r>
              <a:rPr lang="it-IT" dirty="0" err="1"/>
              <a:t>utils</a:t>
            </a:r>
            <a:r>
              <a:rPr lang="it-IT" dirty="0"/>
              <a:t> per realizzare l’infrastruttura virtuale CAN e per interagirci, </a:t>
            </a:r>
            <a:r>
              <a:rPr lang="it-IT" dirty="0" err="1"/>
              <a:t>openssl</a:t>
            </a:r>
            <a:r>
              <a:rPr lang="it-IT" dirty="0"/>
              <a:t> per implementare le operazioni di AES-256 e </a:t>
            </a:r>
            <a:r>
              <a:rPr lang="it-IT" dirty="0" err="1"/>
              <a:t>pqcrystals</a:t>
            </a:r>
            <a:r>
              <a:rPr lang="it-IT" dirty="0"/>
              <a:t> </a:t>
            </a:r>
            <a:r>
              <a:rPr lang="it-IT" dirty="0" err="1"/>
              <a:t>kyber</a:t>
            </a:r>
            <a:r>
              <a:rPr lang="it-IT" dirty="0"/>
              <a:t> per realizzare le operazioni di </a:t>
            </a:r>
            <a:r>
              <a:rPr lang="it-IT" dirty="0" err="1"/>
              <a:t>Kyber</a:t>
            </a:r>
            <a:endParaRPr lang="it-IT" dirty="0"/>
          </a:p>
        </p:txBody>
      </p:sp>
      <p:sp>
        <p:nvSpPr>
          <p:cNvPr id="4" name="Segnaposto numero diapositiva 3"/>
          <p:cNvSpPr>
            <a:spLocks noGrp="1"/>
          </p:cNvSpPr>
          <p:nvPr>
            <p:ph type="sldNum" sz="quarter" idx="5"/>
          </p:nvPr>
        </p:nvSpPr>
        <p:spPr/>
        <p:txBody>
          <a:bodyPr/>
          <a:lstStyle/>
          <a:p>
            <a:fld id="{CF57CF2D-56F1-43E8-A46A-776BFDC74D84}" type="slidenum">
              <a:rPr lang="it-IT" smtClean="0"/>
              <a:t>26</a:t>
            </a:fld>
            <a:endParaRPr lang="it-IT"/>
          </a:p>
        </p:txBody>
      </p:sp>
    </p:spTree>
    <p:extLst>
      <p:ext uri="{BB962C8B-B14F-4D97-AF65-F5344CB8AC3E}">
        <p14:creationId xmlns:p14="http://schemas.microsoft.com/office/powerpoint/2010/main" val="37680555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Ma adesso soffermiamoci sui risultati ottenuti</a:t>
            </a:r>
          </a:p>
        </p:txBody>
      </p:sp>
      <p:sp>
        <p:nvSpPr>
          <p:cNvPr id="4" name="Segnaposto numero diapositiva 3"/>
          <p:cNvSpPr>
            <a:spLocks noGrp="1"/>
          </p:cNvSpPr>
          <p:nvPr>
            <p:ph type="sldNum" sz="quarter" idx="5"/>
          </p:nvPr>
        </p:nvSpPr>
        <p:spPr/>
        <p:txBody>
          <a:bodyPr/>
          <a:lstStyle/>
          <a:p>
            <a:fld id="{CF57CF2D-56F1-43E8-A46A-776BFDC74D84}" type="slidenum">
              <a:rPr lang="it-IT" smtClean="0"/>
              <a:t>27</a:t>
            </a:fld>
            <a:endParaRPr lang="it-IT"/>
          </a:p>
        </p:txBody>
      </p:sp>
    </p:spTree>
    <p:extLst>
      <p:ext uri="{BB962C8B-B14F-4D97-AF65-F5344CB8AC3E}">
        <p14:creationId xmlns:p14="http://schemas.microsoft.com/office/powerpoint/2010/main" val="26693836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L’introduzione di questo strato di cifratura ha introdotto inevitabilmente un overhead importante e, infatti, osservando la tabella che riporta i tempi medi catturati, quello che si ottiene è che nell’invio dei messaggi c’è una differenza di quasi 100 millisecondi a messaggio, mentre per lo scambio iniziale di una sessione ci vogliono circa 50 </a:t>
            </a:r>
            <a:r>
              <a:rPr lang="it-IT" dirty="0" err="1"/>
              <a:t>ms</a:t>
            </a:r>
            <a:r>
              <a:rPr lang="it-IT" dirty="0"/>
              <a:t> per ogni ECU</a:t>
            </a:r>
          </a:p>
        </p:txBody>
      </p:sp>
      <p:sp>
        <p:nvSpPr>
          <p:cNvPr id="4" name="Segnaposto numero diapositiva 3"/>
          <p:cNvSpPr>
            <a:spLocks noGrp="1"/>
          </p:cNvSpPr>
          <p:nvPr>
            <p:ph type="sldNum" sz="quarter" idx="5"/>
          </p:nvPr>
        </p:nvSpPr>
        <p:spPr/>
        <p:txBody>
          <a:bodyPr/>
          <a:lstStyle/>
          <a:p>
            <a:fld id="{CF57CF2D-56F1-43E8-A46A-776BFDC74D84}" type="slidenum">
              <a:rPr lang="it-IT" smtClean="0"/>
              <a:t>28</a:t>
            </a:fld>
            <a:endParaRPr lang="it-IT"/>
          </a:p>
        </p:txBody>
      </p:sp>
    </p:spTree>
    <p:extLst>
      <p:ext uri="{BB962C8B-B14F-4D97-AF65-F5344CB8AC3E}">
        <p14:creationId xmlns:p14="http://schemas.microsoft.com/office/powerpoint/2010/main" val="424357156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Una latenza di 100 millisecondi, in un ambiente </a:t>
            </a:r>
            <a:r>
              <a:rPr lang="it-IT" dirty="0" err="1"/>
              <a:t>safety-critical</a:t>
            </a:r>
            <a:r>
              <a:rPr lang="it-IT" dirty="0"/>
              <a:t>, è inaccettabile e, se prendiamo ad esempio un sistema avanzatissimo come il </a:t>
            </a:r>
            <a:r>
              <a:rPr lang="it-IT" dirty="0" err="1"/>
              <a:t>brake</a:t>
            </a:r>
            <a:r>
              <a:rPr lang="it-IT" dirty="0"/>
              <a:t>-by-</a:t>
            </a:r>
            <a:r>
              <a:rPr lang="it-IT" dirty="0" err="1"/>
              <a:t>wire</a:t>
            </a:r>
            <a:r>
              <a:rPr lang="it-IT" dirty="0"/>
              <a:t>, un ritardo di 100 millisecondi tra invio dell’impulso e attivazione dei freni è molto importante specialmente ad altissime velocità</a:t>
            </a:r>
          </a:p>
        </p:txBody>
      </p:sp>
      <p:sp>
        <p:nvSpPr>
          <p:cNvPr id="4" name="Segnaposto numero diapositiva 3"/>
          <p:cNvSpPr>
            <a:spLocks noGrp="1"/>
          </p:cNvSpPr>
          <p:nvPr>
            <p:ph type="sldNum" sz="quarter" idx="5"/>
          </p:nvPr>
        </p:nvSpPr>
        <p:spPr/>
        <p:txBody>
          <a:bodyPr/>
          <a:lstStyle/>
          <a:p>
            <a:fld id="{CF57CF2D-56F1-43E8-A46A-776BFDC74D84}" type="slidenum">
              <a:rPr lang="it-IT" smtClean="0"/>
              <a:t>29</a:t>
            </a:fld>
            <a:endParaRPr lang="it-IT"/>
          </a:p>
        </p:txBody>
      </p:sp>
    </p:spTree>
    <p:extLst>
      <p:ext uri="{BB962C8B-B14F-4D97-AF65-F5344CB8AC3E}">
        <p14:creationId xmlns:p14="http://schemas.microsoft.com/office/powerpoint/2010/main" val="32062593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Ma partiamo subito con l’introduzione del contesto</a:t>
            </a:r>
          </a:p>
        </p:txBody>
      </p:sp>
      <p:sp>
        <p:nvSpPr>
          <p:cNvPr id="4" name="Segnaposto numero diapositiva 3"/>
          <p:cNvSpPr>
            <a:spLocks noGrp="1"/>
          </p:cNvSpPr>
          <p:nvPr>
            <p:ph type="sldNum" sz="quarter" idx="5"/>
          </p:nvPr>
        </p:nvSpPr>
        <p:spPr/>
        <p:txBody>
          <a:bodyPr/>
          <a:lstStyle/>
          <a:p>
            <a:fld id="{CF57CF2D-56F1-43E8-A46A-776BFDC74D84}" type="slidenum">
              <a:rPr lang="it-IT" smtClean="0"/>
              <a:t>3</a:t>
            </a:fld>
            <a:endParaRPr lang="it-IT"/>
          </a:p>
        </p:txBody>
      </p:sp>
    </p:spTree>
    <p:extLst>
      <p:ext uri="{BB962C8B-B14F-4D97-AF65-F5344CB8AC3E}">
        <p14:creationId xmlns:p14="http://schemas.microsoft.com/office/powerpoint/2010/main" val="177047139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Infine, per quanto riguarda considerazioni finali e sviluppi futuri</a:t>
            </a:r>
          </a:p>
        </p:txBody>
      </p:sp>
      <p:sp>
        <p:nvSpPr>
          <p:cNvPr id="4" name="Segnaposto numero diapositiva 3"/>
          <p:cNvSpPr>
            <a:spLocks noGrp="1"/>
          </p:cNvSpPr>
          <p:nvPr>
            <p:ph type="sldNum" sz="quarter" idx="5"/>
          </p:nvPr>
        </p:nvSpPr>
        <p:spPr/>
        <p:txBody>
          <a:bodyPr/>
          <a:lstStyle/>
          <a:p>
            <a:fld id="{CF57CF2D-56F1-43E8-A46A-776BFDC74D84}" type="slidenum">
              <a:rPr lang="it-IT" smtClean="0"/>
              <a:t>30</a:t>
            </a:fld>
            <a:endParaRPr lang="it-IT"/>
          </a:p>
        </p:txBody>
      </p:sp>
    </p:spTree>
    <p:extLst>
      <p:ext uri="{BB962C8B-B14F-4D97-AF65-F5344CB8AC3E}">
        <p14:creationId xmlns:p14="http://schemas.microsoft.com/office/powerpoint/2010/main" val="259032121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Come possibili soluzioni all’introduzione dell’overhead, quello che si potrebbe fare per ridurre i tempi è sicuramente ottimizzare il protocollo, cercando di ridurre le latenze inviando meno messaggi possibile oppure utilizzare versioni più ottimizzate degli algoritmi proposti, per ridurre al minimo l’overhead necessario per la cifratura</a:t>
            </a:r>
          </a:p>
        </p:txBody>
      </p:sp>
      <p:sp>
        <p:nvSpPr>
          <p:cNvPr id="4" name="Segnaposto numero diapositiva 3"/>
          <p:cNvSpPr>
            <a:spLocks noGrp="1"/>
          </p:cNvSpPr>
          <p:nvPr>
            <p:ph type="sldNum" sz="quarter" idx="5"/>
          </p:nvPr>
        </p:nvSpPr>
        <p:spPr/>
        <p:txBody>
          <a:bodyPr/>
          <a:lstStyle/>
          <a:p>
            <a:fld id="{CF57CF2D-56F1-43E8-A46A-776BFDC74D84}" type="slidenum">
              <a:rPr lang="it-IT" smtClean="0"/>
              <a:t>31</a:t>
            </a:fld>
            <a:endParaRPr lang="it-IT"/>
          </a:p>
        </p:txBody>
      </p:sp>
    </p:spTree>
    <p:extLst>
      <p:ext uri="{BB962C8B-B14F-4D97-AF65-F5344CB8AC3E}">
        <p14:creationId xmlns:p14="http://schemas.microsoft.com/office/powerpoint/2010/main" val="121759699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Mentre per quanto riguarda invece gli sviluppi futuri, </a:t>
            </a:r>
            <a:r>
              <a:rPr lang="it-IT"/>
              <a:t>in conclusione, </a:t>
            </a:r>
            <a:r>
              <a:rPr lang="it-IT" dirty="0"/>
              <a:t>quello che si può fare è sicuramente sostituire AES con tecniche di cifratura </a:t>
            </a:r>
            <a:r>
              <a:rPr lang="it-IT" dirty="0" err="1"/>
              <a:t>lightweight</a:t>
            </a:r>
            <a:r>
              <a:rPr lang="it-IT" dirty="0"/>
              <a:t>, ovvero algoritmi realizzati appositamente per hardware con basse prestazioni, per valutarne l’impatto prestazionale e la sicurezza garantita, e adattare il protocollo ad un contesto più ampio come il </a:t>
            </a:r>
            <a:r>
              <a:rPr lang="it-IT" dirty="0" err="1"/>
              <a:t>Vehicle</a:t>
            </a:r>
            <a:r>
              <a:rPr lang="it-IT" dirty="0"/>
              <a:t> to </a:t>
            </a:r>
            <a:r>
              <a:rPr lang="it-IT" dirty="0" err="1"/>
              <a:t>Everything</a:t>
            </a:r>
            <a:r>
              <a:rPr lang="it-IT" dirty="0"/>
              <a:t>. </a:t>
            </a:r>
          </a:p>
        </p:txBody>
      </p:sp>
      <p:sp>
        <p:nvSpPr>
          <p:cNvPr id="4" name="Segnaposto numero diapositiva 3"/>
          <p:cNvSpPr>
            <a:spLocks noGrp="1"/>
          </p:cNvSpPr>
          <p:nvPr>
            <p:ph type="sldNum" sz="quarter" idx="5"/>
          </p:nvPr>
        </p:nvSpPr>
        <p:spPr/>
        <p:txBody>
          <a:bodyPr/>
          <a:lstStyle/>
          <a:p>
            <a:fld id="{CF57CF2D-56F1-43E8-A46A-776BFDC74D84}" type="slidenum">
              <a:rPr lang="it-IT" smtClean="0"/>
              <a:t>32</a:t>
            </a:fld>
            <a:endParaRPr lang="it-IT"/>
          </a:p>
        </p:txBody>
      </p:sp>
    </p:spTree>
    <p:extLst>
      <p:ext uri="{BB962C8B-B14F-4D97-AF65-F5344CB8AC3E}">
        <p14:creationId xmlns:p14="http://schemas.microsoft.com/office/powerpoint/2010/main" val="245492893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Gli algoritmi di cifratura </a:t>
            </a:r>
            <a:r>
              <a:rPr lang="it-IT" dirty="0" err="1"/>
              <a:t>lightweight</a:t>
            </a:r>
            <a:r>
              <a:rPr lang="it-IT" dirty="0"/>
              <a:t> sono algoritmi realizzati appositamente per essere utilizzati su hardware con prestazioni ridotte come possono essere i dispositivi IoT garantendo lo stesso un buon livello di sicurezza. Le due famiglie di algoritmi </a:t>
            </a:r>
            <a:r>
              <a:rPr lang="it-IT" dirty="0" err="1"/>
              <a:t>lightweight</a:t>
            </a:r>
            <a:r>
              <a:rPr lang="it-IT" dirty="0"/>
              <a:t> più famose sono sicuramente </a:t>
            </a:r>
            <a:r>
              <a:rPr lang="it-IT" dirty="0" err="1"/>
              <a:t>simon</a:t>
            </a:r>
            <a:r>
              <a:rPr lang="it-IT" dirty="0"/>
              <a:t> e speck, due famiglie di algoritmi realizzati dall’NSA</a:t>
            </a:r>
          </a:p>
        </p:txBody>
      </p:sp>
      <p:sp>
        <p:nvSpPr>
          <p:cNvPr id="4" name="Segnaposto numero diapositiva 3"/>
          <p:cNvSpPr>
            <a:spLocks noGrp="1"/>
          </p:cNvSpPr>
          <p:nvPr>
            <p:ph type="sldNum" sz="quarter" idx="5"/>
          </p:nvPr>
        </p:nvSpPr>
        <p:spPr/>
        <p:txBody>
          <a:bodyPr/>
          <a:lstStyle/>
          <a:p>
            <a:fld id="{CF57CF2D-56F1-43E8-A46A-776BFDC74D84}" type="slidenum">
              <a:rPr lang="it-IT" smtClean="0"/>
              <a:t>33</a:t>
            </a:fld>
            <a:endParaRPr lang="it-IT"/>
          </a:p>
        </p:txBody>
      </p:sp>
    </p:spTree>
    <p:extLst>
      <p:ext uri="{BB962C8B-B14F-4D97-AF65-F5344CB8AC3E}">
        <p14:creationId xmlns:p14="http://schemas.microsoft.com/office/powerpoint/2010/main" val="258433074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Questo è una tipologia di comunicazione dove un auto è in grado di ‘parlare’ con ogni altra tipologia di dispositivo. Il protocollo realizzato si presta molto bene ad adattarsi a questa tipologia di comunicazione e, infatti, grazie al cifrario ibrido è possibile proteggere anche le trasmissioni verso l’esterno ma, essendo un ambiente ancora più insicuro, garantire solo confidenzialità non è abbastanza ed è necessario garantire anche autenticazione (animazione) quindi è necessario prevedere anche l’introduzione di un’autorità di certificazione che garantisca la legittimità della chiave pubblica.</a:t>
            </a:r>
          </a:p>
        </p:txBody>
      </p:sp>
      <p:sp>
        <p:nvSpPr>
          <p:cNvPr id="4" name="Segnaposto numero diapositiva 3"/>
          <p:cNvSpPr>
            <a:spLocks noGrp="1"/>
          </p:cNvSpPr>
          <p:nvPr>
            <p:ph type="sldNum" sz="quarter" idx="5"/>
          </p:nvPr>
        </p:nvSpPr>
        <p:spPr/>
        <p:txBody>
          <a:bodyPr/>
          <a:lstStyle/>
          <a:p>
            <a:fld id="{CF57CF2D-56F1-43E8-A46A-776BFDC74D84}" type="slidenum">
              <a:rPr lang="it-IT" smtClean="0"/>
              <a:t>34</a:t>
            </a:fld>
            <a:endParaRPr lang="it-IT"/>
          </a:p>
        </p:txBody>
      </p:sp>
    </p:spTree>
    <p:extLst>
      <p:ext uri="{BB962C8B-B14F-4D97-AF65-F5344CB8AC3E}">
        <p14:creationId xmlns:p14="http://schemas.microsoft.com/office/powerpoint/2010/main" val="355584860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Con questo ho concluso e vi ringrazio dell’attenzione</a:t>
            </a:r>
          </a:p>
        </p:txBody>
      </p:sp>
      <p:sp>
        <p:nvSpPr>
          <p:cNvPr id="4" name="Segnaposto numero diapositiva 3"/>
          <p:cNvSpPr>
            <a:spLocks noGrp="1"/>
          </p:cNvSpPr>
          <p:nvPr>
            <p:ph type="sldNum" sz="quarter" idx="5"/>
          </p:nvPr>
        </p:nvSpPr>
        <p:spPr/>
        <p:txBody>
          <a:bodyPr/>
          <a:lstStyle/>
          <a:p>
            <a:fld id="{CF57CF2D-56F1-43E8-A46A-776BFDC74D84}" type="slidenum">
              <a:rPr lang="it-IT" smtClean="0"/>
              <a:t>35</a:t>
            </a:fld>
            <a:endParaRPr lang="it-IT"/>
          </a:p>
        </p:txBody>
      </p:sp>
    </p:spTree>
    <p:extLst>
      <p:ext uri="{BB962C8B-B14F-4D97-AF65-F5344CB8AC3E}">
        <p14:creationId xmlns:p14="http://schemas.microsoft.com/office/powerpoint/2010/main" val="5991888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err="1"/>
              <a:t>L’automotive</a:t>
            </a:r>
            <a:r>
              <a:rPr lang="it-IT" dirty="0"/>
              <a:t> è un ramo dell’industria manufatturiera che si occupa della produzione delle automobili. È di particolare interesse in quanto con gli anni i produttori hanno cominciato ad introdurre delle componenti elettroniche nelle auto chiamate ECU</a:t>
            </a:r>
          </a:p>
        </p:txBody>
      </p:sp>
      <p:sp>
        <p:nvSpPr>
          <p:cNvPr id="4" name="Segnaposto numero diapositiva 3"/>
          <p:cNvSpPr>
            <a:spLocks noGrp="1"/>
          </p:cNvSpPr>
          <p:nvPr>
            <p:ph type="sldNum" sz="quarter" idx="5"/>
          </p:nvPr>
        </p:nvSpPr>
        <p:spPr/>
        <p:txBody>
          <a:bodyPr/>
          <a:lstStyle/>
          <a:p>
            <a:fld id="{CF57CF2D-56F1-43E8-A46A-776BFDC74D84}" type="slidenum">
              <a:rPr lang="it-IT" smtClean="0"/>
              <a:t>4</a:t>
            </a:fld>
            <a:endParaRPr lang="it-IT"/>
          </a:p>
        </p:txBody>
      </p:sp>
    </p:spTree>
    <p:extLst>
      <p:ext uri="{BB962C8B-B14F-4D97-AF65-F5344CB8AC3E}">
        <p14:creationId xmlns:p14="http://schemas.microsoft.com/office/powerpoint/2010/main" val="20742843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Questo perché grazie alle ECU si è in grado di realizzare moltissimi sistemi più o meno complessi (animazione) come ad esempio i sistemi di assistenza avanzata alla guida come il monitoraggio degli angoli ciechi, la frenata automatica di emergenza e molte altre tipologie di assistenze alla guida. (animazione) sistemi x by </a:t>
            </a:r>
            <a:r>
              <a:rPr lang="it-IT" dirty="0" err="1"/>
              <a:t>wire</a:t>
            </a:r>
            <a:r>
              <a:rPr lang="it-IT" dirty="0"/>
              <a:t>, sistemi avanzatissimi dove non c’è più un collegamento meccanico tra comandi e impianti ma questo viene sostituito da centraline ed attuatori che si occupano di eseguire le operazioni richieste (animazione) e sistemi più semplici come la regolazione elettronica degli specchietti e l’apertura e chiusura elettronica dei finestrini</a:t>
            </a:r>
          </a:p>
        </p:txBody>
      </p:sp>
      <p:sp>
        <p:nvSpPr>
          <p:cNvPr id="4" name="Segnaposto numero diapositiva 3"/>
          <p:cNvSpPr>
            <a:spLocks noGrp="1"/>
          </p:cNvSpPr>
          <p:nvPr>
            <p:ph type="sldNum" sz="quarter" idx="5"/>
          </p:nvPr>
        </p:nvSpPr>
        <p:spPr/>
        <p:txBody>
          <a:bodyPr/>
          <a:lstStyle/>
          <a:p>
            <a:fld id="{CF57CF2D-56F1-43E8-A46A-776BFDC74D84}" type="slidenum">
              <a:rPr lang="it-IT" smtClean="0"/>
              <a:t>5</a:t>
            </a:fld>
            <a:endParaRPr lang="it-IT"/>
          </a:p>
        </p:txBody>
      </p:sp>
    </p:spTree>
    <p:extLst>
      <p:ext uri="{BB962C8B-B14F-4D97-AF65-F5344CB8AC3E}">
        <p14:creationId xmlns:p14="http://schemas.microsoft.com/office/powerpoint/2010/main" val="7722344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In generale, le ECU si possono raggruppare in 4 categorie di sistemi: </a:t>
            </a:r>
            <a:r>
              <a:rPr lang="it-IT" dirty="0" err="1"/>
              <a:t>powertain</a:t>
            </a:r>
            <a:r>
              <a:rPr lang="it-IT" dirty="0"/>
              <a:t> che comprende tutte quelle che agiscono sul motore, chassis che comprende tutte quelle che agiscono sulle sospensioni, sull’impianto frenante, sulle ruote, </a:t>
            </a:r>
            <a:r>
              <a:rPr lang="it-IT" dirty="0" err="1"/>
              <a:t>ecc</a:t>
            </a:r>
            <a:r>
              <a:rPr lang="it-IT" dirty="0"/>
              <a:t>, body che comprende tutte quelle che agiscono sulle componenti dell’abitacolo come il climatizzatore e l’infotainment che comprende quelle responsabili dell’interfaccia tra uomo e macchina, mostrando informazioni diagnostiche, riproducendo contenuti multimediali, ecc.</a:t>
            </a:r>
          </a:p>
        </p:txBody>
      </p:sp>
      <p:sp>
        <p:nvSpPr>
          <p:cNvPr id="4" name="Segnaposto numero diapositiva 3"/>
          <p:cNvSpPr>
            <a:spLocks noGrp="1"/>
          </p:cNvSpPr>
          <p:nvPr>
            <p:ph type="sldNum" sz="quarter" idx="5"/>
          </p:nvPr>
        </p:nvSpPr>
        <p:spPr/>
        <p:txBody>
          <a:bodyPr/>
          <a:lstStyle/>
          <a:p>
            <a:fld id="{CF57CF2D-56F1-43E8-A46A-776BFDC74D84}" type="slidenum">
              <a:rPr lang="it-IT" smtClean="0"/>
              <a:t>6</a:t>
            </a:fld>
            <a:endParaRPr lang="it-IT"/>
          </a:p>
        </p:txBody>
      </p:sp>
    </p:spTree>
    <p:extLst>
      <p:ext uri="{BB962C8B-B14F-4D97-AF65-F5344CB8AC3E}">
        <p14:creationId xmlns:p14="http://schemas.microsoft.com/office/powerpoint/2010/main" val="2808876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Ovviamente tutti questi sistemi non sono realizzati da una sola ECU (animazione) ma, in base alla complessità dei sistemi installati, si stima che si possono trovare fino a 100 ECU installate all’interno. (animazione) Inoltre, tutte queste ECU devono essere in grado di comunicare tra loro in maniera rapida e affidabile e per questa ragione (animazione) è necessario realizzare dei protocolli di comunicazione che si occupino di garantire queste caratteristiche</a:t>
            </a:r>
          </a:p>
        </p:txBody>
      </p:sp>
      <p:sp>
        <p:nvSpPr>
          <p:cNvPr id="4" name="Segnaposto numero diapositiva 3"/>
          <p:cNvSpPr>
            <a:spLocks noGrp="1"/>
          </p:cNvSpPr>
          <p:nvPr>
            <p:ph type="sldNum" sz="quarter" idx="5"/>
          </p:nvPr>
        </p:nvSpPr>
        <p:spPr/>
        <p:txBody>
          <a:bodyPr/>
          <a:lstStyle/>
          <a:p>
            <a:fld id="{CF57CF2D-56F1-43E8-A46A-776BFDC74D84}" type="slidenum">
              <a:rPr lang="it-IT" smtClean="0"/>
              <a:t>7</a:t>
            </a:fld>
            <a:endParaRPr lang="it-IT"/>
          </a:p>
        </p:txBody>
      </p:sp>
    </p:spTree>
    <p:extLst>
      <p:ext uri="{BB962C8B-B14F-4D97-AF65-F5344CB8AC3E}">
        <p14:creationId xmlns:p14="http://schemas.microsoft.com/office/powerpoint/2010/main" val="39180408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Per questa ragione sono stati realizzati diversi protocolli di comunicazione che permettono di far comunicare più ECU e che si differenziano anche per tipologia di mezzo trasmissivo che può essere cablato o wireless</a:t>
            </a:r>
          </a:p>
        </p:txBody>
      </p:sp>
      <p:sp>
        <p:nvSpPr>
          <p:cNvPr id="4" name="Segnaposto numero diapositiva 3"/>
          <p:cNvSpPr>
            <a:spLocks noGrp="1"/>
          </p:cNvSpPr>
          <p:nvPr>
            <p:ph type="sldNum" sz="quarter" idx="5"/>
          </p:nvPr>
        </p:nvSpPr>
        <p:spPr/>
        <p:txBody>
          <a:bodyPr/>
          <a:lstStyle/>
          <a:p>
            <a:fld id="{CF57CF2D-56F1-43E8-A46A-776BFDC74D84}" type="slidenum">
              <a:rPr lang="it-IT" smtClean="0"/>
              <a:t>8</a:t>
            </a:fld>
            <a:endParaRPr lang="it-IT"/>
          </a:p>
        </p:txBody>
      </p:sp>
    </p:spTree>
    <p:extLst>
      <p:ext uri="{BB962C8B-B14F-4D97-AF65-F5344CB8AC3E}">
        <p14:creationId xmlns:p14="http://schemas.microsoft.com/office/powerpoint/2010/main" val="37020804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I protocolli più diffusi sono i seguenti e questi si differenziano principalmente per la velocità massima raggiungibile, per il costo necessario per il cablaggio e per l’hardware necessario a ‘parlare’ quel protocollo. Ovviamente, in base a queste caratteristiche, ogni protocollo trova una sua applicazione all’interno di una categoria di sistemi piuttosto che in un’altra</a:t>
            </a:r>
          </a:p>
        </p:txBody>
      </p:sp>
      <p:sp>
        <p:nvSpPr>
          <p:cNvPr id="4" name="Segnaposto numero diapositiva 3"/>
          <p:cNvSpPr>
            <a:spLocks noGrp="1"/>
          </p:cNvSpPr>
          <p:nvPr>
            <p:ph type="sldNum" sz="quarter" idx="5"/>
          </p:nvPr>
        </p:nvSpPr>
        <p:spPr/>
        <p:txBody>
          <a:bodyPr/>
          <a:lstStyle/>
          <a:p>
            <a:fld id="{CF57CF2D-56F1-43E8-A46A-776BFDC74D84}" type="slidenum">
              <a:rPr lang="it-IT" smtClean="0"/>
              <a:t>9</a:t>
            </a:fld>
            <a:endParaRPr lang="it-IT"/>
          </a:p>
        </p:txBody>
      </p:sp>
    </p:spTree>
    <p:extLst>
      <p:ext uri="{BB962C8B-B14F-4D97-AF65-F5344CB8AC3E}">
        <p14:creationId xmlns:p14="http://schemas.microsoft.com/office/powerpoint/2010/main" val="30189033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DE1A06-8754-4870-9E44-E39BADAD984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527F020-BBC3-49BB-91C2-5B2CBD64B3C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67C0C22-EBDA-4130-87AE-CB28BC19B077}"/>
              </a:ext>
            </a:extLst>
          </p:cNvPr>
          <p:cNvSpPr>
            <a:spLocks noGrp="1"/>
          </p:cNvSpPr>
          <p:nvPr>
            <p:ph type="dt" sz="half" idx="10"/>
          </p:nvPr>
        </p:nvSpPr>
        <p:spPr/>
        <p:txBody>
          <a:bodyPr/>
          <a:lstStyle/>
          <a:p>
            <a:fld id="{82EDB8D0-98ED-4B86-9D5F-E61ADC70144D}" type="datetimeFigureOut">
              <a:rPr lang="en-US" smtClean="0"/>
              <a:t>10/21/2023</a:t>
            </a:fld>
            <a:endParaRPr lang="en-US" dirty="0"/>
          </a:p>
        </p:txBody>
      </p:sp>
      <p:sp>
        <p:nvSpPr>
          <p:cNvPr id="5" name="Footer Placeholder 4">
            <a:extLst>
              <a:ext uri="{FF2B5EF4-FFF2-40B4-BE49-F238E27FC236}">
                <a16:creationId xmlns:a16="http://schemas.microsoft.com/office/drawing/2014/main" id="{E2A419A8-07CA-4A4C-AEC2-C40D4D50AF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FA7B86-E610-42EA-B4DC-C2F447785273}"/>
              </a:ext>
            </a:extLst>
          </p:cNvPr>
          <p:cNvSpPr>
            <a:spLocks noGrp="1"/>
          </p:cNvSpPr>
          <p:nvPr>
            <p:ph type="sldNum" sz="quarter" idx="12"/>
          </p:nvPr>
        </p:nvSpPr>
        <p:spPr/>
        <p:txBody>
          <a:bodyPr/>
          <a:lstStyle/>
          <a:p>
            <a:fld id="{4854181D-6920-4594-9A5D-6CE56DC9F8B2}" type="slidenum">
              <a:rPr lang="en-US" smtClean="0"/>
              <a:t>‹N›</a:t>
            </a:fld>
            <a:endParaRPr lang="en-US"/>
          </a:p>
        </p:txBody>
      </p:sp>
      <p:sp>
        <p:nvSpPr>
          <p:cNvPr id="7" name="Freeform: Shape 6">
            <a:extLst>
              <a:ext uri="{FF2B5EF4-FFF2-40B4-BE49-F238E27FC236}">
                <a16:creationId xmlns:a16="http://schemas.microsoft.com/office/drawing/2014/main" id="{8A7BA06D-B3FF-4E91-8639-B4569AE3AA23}"/>
              </a:ext>
            </a:extLst>
          </p:cNvPr>
          <p:cNvSpPr/>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Arc 7">
            <a:extLst>
              <a:ext uri="{FF2B5EF4-FFF2-40B4-BE49-F238E27FC236}">
                <a16:creationId xmlns:a16="http://schemas.microsoft.com/office/drawing/2014/main" id="{2B30C86D-5A07-48BC-9C9D-6F9A2DB1E9E1}"/>
              </a:ext>
            </a:extLst>
          </p:cNvPr>
          <p:cNvSpPr/>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655253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F6E5D1-6D19-4E7F-9B4E-42326B7716F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AD2A06C-F91A-4ADC-9CD2-61F0A4D7EE1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643AA9A-2280-4F63-8B3D-20742AE6901F}"/>
              </a:ext>
            </a:extLst>
          </p:cNvPr>
          <p:cNvSpPr>
            <a:spLocks noGrp="1"/>
          </p:cNvSpPr>
          <p:nvPr>
            <p:ph type="dt" sz="half" idx="10"/>
          </p:nvPr>
        </p:nvSpPr>
        <p:spPr/>
        <p:txBody>
          <a:bodyPr/>
          <a:lstStyle/>
          <a:p>
            <a:fld id="{82EDB8D0-98ED-4B86-9D5F-E61ADC70144D}" type="datetimeFigureOut">
              <a:rPr lang="en-US" smtClean="0"/>
              <a:t>10/21/2023</a:t>
            </a:fld>
            <a:endParaRPr lang="en-US"/>
          </a:p>
        </p:txBody>
      </p:sp>
      <p:sp>
        <p:nvSpPr>
          <p:cNvPr id="5" name="Footer Placeholder 4">
            <a:extLst>
              <a:ext uri="{FF2B5EF4-FFF2-40B4-BE49-F238E27FC236}">
                <a16:creationId xmlns:a16="http://schemas.microsoft.com/office/drawing/2014/main" id="{E40D986B-E58E-43B6-8A80-FFA9D8F748F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140D36-2E71-4F27-967F-7A3E4C6EE197}"/>
              </a:ext>
            </a:extLst>
          </p:cNvPr>
          <p:cNvSpPr>
            <a:spLocks noGrp="1"/>
          </p:cNvSpPr>
          <p:nvPr>
            <p:ph type="sldNum" sz="quarter" idx="12"/>
          </p:nvPr>
        </p:nvSpPr>
        <p:spPr/>
        <p:txBody>
          <a:bodyPr/>
          <a:lstStyle/>
          <a:p>
            <a:fld id="{4854181D-6920-4594-9A5D-6CE56DC9F8B2}" type="slidenum">
              <a:rPr lang="en-US" smtClean="0"/>
              <a:t>‹N›</a:t>
            </a:fld>
            <a:endParaRPr lang="en-US"/>
          </a:p>
        </p:txBody>
      </p:sp>
      <p:sp>
        <p:nvSpPr>
          <p:cNvPr id="7" name="Freeform: Shape 6">
            <a:extLst>
              <a:ext uri="{FF2B5EF4-FFF2-40B4-BE49-F238E27FC236}">
                <a16:creationId xmlns:a16="http://schemas.microsoft.com/office/drawing/2014/main" id="{C1609904-5327-4D2C-A445-B270A00F3B5F}"/>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Freeform: Shape 7">
            <a:extLst>
              <a:ext uri="{FF2B5EF4-FFF2-40B4-BE49-F238E27FC236}">
                <a16:creationId xmlns:a16="http://schemas.microsoft.com/office/drawing/2014/main" id="{30FC7BEC-08C5-4D95-9C84-B48BC8AD1C94}"/>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941494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81FEA3D-0C7F-45CD-B6A0-942F707B363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E8B8A12-BCE6-4D03-A637-1DEC8924BEF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749755-9FF4-428A-AEB7-1A6477466741}"/>
              </a:ext>
            </a:extLst>
          </p:cNvPr>
          <p:cNvSpPr>
            <a:spLocks noGrp="1"/>
          </p:cNvSpPr>
          <p:nvPr>
            <p:ph type="dt" sz="half" idx="10"/>
          </p:nvPr>
        </p:nvSpPr>
        <p:spPr/>
        <p:txBody>
          <a:bodyPr/>
          <a:lstStyle/>
          <a:p>
            <a:fld id="{82EDB8D0-98ED-4B86-9D5F-E61ADC70144D}" type="datetimeFigureOut">
              <a:rPr lang="en-US" smtClean="0"/>
              <a:t>10/21/2023</a:t>
            </a:fld>
            <a:endParaRPr lang="en-US"/>
          </a:p>
        </p:txBody>
      </p:sp>
      <p:sp>
        <p:nvSpPr>
          <p:cNvPr id="5" name="Footer Placeholder 4">
            <a:extLst>
              <a:ext uri="{FF2B5EF4-FFF2-40B4-BE49-F238E27FC236}">
                <a16:creationId xmlns:a16="http://schemas.microsoft.com/office/drawing/2014/main" id="{A5141836-11E2-49FD-877D-53B74514A9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4D24C42-4B05-4EEF-BE14-29041EC9C0E5}"/>
              </a:ext>
            </a:extLst>
          </p:cNvPr>
          <p:cNvSpPr>
            <a:spLocks noGrp="1"/>
          </p:cNvSpPr>
          <p:nvPr>
            <p:ph type="sldNum" sz="quarter" idx="12"/>
          </p:nvPr>
        </p:nvSpPr>
        <p:spPr/>
        <p:txBody>
          <a:bodyPr/>
          <a:lstStyle/>
          <a:p>
            <a:fld id="{4854181D-6920-4594-9A5D-6CE56DC9F8B2}" type="slidenum">
              <a:rPr lang="en-US" smtClean="0"/>
              <a:t>‹N›</a:t>
            </a:fld>
            <a:endParaRPr lang="en-US"/>
          </a:p>
        </p:txBody>
      </p:sp>
      <p:sp>
        <p:nvSpPr>
          <p:cNvPr id="7" name="Freeform: Shape 6">
            <a:extLst>
              <a:ext uri="{FF2B5EF4-FFF2-40B4-BE49-F238E27FC236}">
                <a16:creationId xmlns:a16="http://schemas.microsoft.com/office/drawing/2014/main" id="{5BADDEB1-F604-408B-B02A-A2814606E6AF}"/>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Freeform: Shape 7">
            <a:extLst>
              <a:ext uri="{FF2B5EF4-FFF2-40B4-BE49-F238E27FC236}">
                <a16:creationId xmlns:a16="http://schemas.microsoft.com/office/drawing/2014/main" id="{D8DF7987-332F-4D6C-81C3-990F39C76C96}"/>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036920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9FF209-11EE-4A3F-9685-A155FECD0DC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A47AF11-F208-4FDA-9E19-D6CA3472134E}"/>
              </a:ext>
            </a:extLst>
          </p:cNvPr>
          <p:cNvSpPr>
            <a:spLocks noGrp="1"/>
          </p:cNvSpPr>
          <p:nvPr>
            <p:ph idx="1"/>
          </p:nvPr>
        </p:nvSpPr>
        <p:spPr>
          <a:xfrm>
            <a:off x="838200" y="1825625"/>
            <a:ext cx="10515600" cy="385974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6E82FA1-02B7-467E-9F16-D178149407C5}"/>
              </a:ext>
            </a:extLst>
          </p:cNvPr>
          <p:cNvSpPr>
            <a:spLocks noGrp="1"/>
          </p:cNvSpPr>
          <p:nvPr>
            <p:ph type="dt" sz="half" idx="10"/>
          </p:nvPr>
        </p:nvSpPr>
        <p:spPr/>
        <p:txBody>
          <a:bodyPr/>
          <a:lstStyle/>
          <a:p>
            <a:fld id="{82EDB8D0-98ED-4B86-9D5F-E61ADC70144D}" type="datetimeFigureOut">
              <a:rPr lang="en-US" smtClean="0"/>
              <a:t>10/21/2023</a:t>
            </a:fld>
            <a:endParaRPr lang="en-US" dirty="0"/>
          </a:p>
        </p:txBody>
      </p:sp>
      <p:sp>
        <p:nvSpPr>
          <p:cNvPr id="5" name="Footer Placeholder 4">
            <a:extLst>
              <a:ext uri="{FF2B5EF4-FFF2-40B4-BE49-F238E27FC236}">
                <a16:creationId xmlns:a16="http://schemas.microsoft.com/office/drawing/2014/main" id="{6D389247-FB8A-4494-859B-B3754B02A5E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2CA5B62-3338-46A5-B381-A63B88CB0DDA}"/>
              </a:ext>
            </a:extLst>
          </p:cNvPr>
          <p:cNvSpPr>
            <a:spLocks noGrp="1"/>
          </p:cNvSpPr>
          <p:nvPr>
            <p:ph type="sldNum" sz="quarter" idx="12"/>
          </p:nvPr>
        </p:nvSpPr>
        <p:spPr/>
        <p:txBody>
          <a:bodyPr/>
          <a:lstStyle/>
          <a:p>
            <a:fld id="{4854181D-6920-4594-9A5D-6CE56DC9F8B2}" type="slidenum">
              <a:rPr lang="en-US" smtClean="0"/>
              <a:t>‹N›</a:t>
            </a:fld>
            <a:endParaRPr lang="en-US"/>
          </a:p>
        </p:txBody>
      </p:sp>
      <p:sp>
        <p:nvSpPr>
          <p:cNvPr id="7" name="Freeform: Shape 6">
            <a:extLst>
              <a:ext uri="{FF2B5EF4-FFF2-40B4-BE49-F238E27FC236}">
                <a16:creationId xmlns:a16="http://schemas.microsoft.com/office/drawing/2014/main" id="{23DA7759-3209-4FE2-96D1-4EEDD81E9EA0}"/>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Freeform: Shape 7">
            <a:extLst>
              <a:ext uri="{FF2B5EF4-FFF2-40B4-BE49-F238E27FC236}">
                <a16:creationId xmlns:a16="http://schemas.microsoft.com/office/drawing/2014/main" id="{41460DAD-8769-4C9F-9C8C-BB0443909D76}"/>
              </a:ext>
            </a:extLst>
          </p:cNvPr>
          <p:cNvSpPr/>
          <p:nvPr/>
        </p:nvSpPr>
        <p:spPr>
          <a:xfrm flipH="1">
            <a:off x="123536"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659611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4C0001-5D76-45A0-A9F4-7172BDDD5D2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E1462C4-0E4B-4DB7-A8BF-FE55142760A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AA5F313-1240-47AE-A026-7F349292B5CA}"/>
              </a:ext>
            </a:extLst>
          </p:cNvPr>
          <p:cNvSpPr>
            <a:spLocks noGrp="1"/>
          </p:cNvSpPr>
          <p:nvPr>
            <p:ph type="dt" sz="half" idx="10"/>
          </p:nvPr>
        </p:nvSpPr>
        <p:spPr/>
        <p:txBody>
          <a:bodyPr/>
          <a:lstStyle/>
          <a:p>
            <a:fld id="{82EDB8D0-98ED-4B86-9D5F-E61ADC70144D}" type="datetimeFigureOut">
              <a:rPr lang="en-US" smtClean="0"/>
              <a:t>10/21/2023</a:t>
            </a:fld>
            <a:endParaRPr lang="en-US"/>
          </a:p>
        </p:txBody>
      </p:sp>
      <p:sp>
        <p:nvSpPr>
          <p:cNvPr id="5" name="Footer Placeholder 4">
            <a:extLst>
              <a:ext uri="{FF2B5EF4-FFF2-40B4-BE49-F238E27FC236}">
                <a16:creationId xmlns:a16="http://schemas.microsoft.com/office/drawing/2014/main" id="{22448158-6132-4335-B8E1-F6A89638377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94C5B6-1598-48B4-9B3A-3078FDBE90B7}"/>
              </a:ext>
            </a:extLst>
          </p:cNvPr>
          <p:cNvSpPr>
            <a:spLocks noGrp="1"/>
          </p:cNvSpPr>
          <p:nvPr>
            <p:ph type="sldNum" sz="quarter" idx="12"/>
          </p:nvPr>
        </p:nvSpPr>
        <p:spPr/>
        <p:txBody>
          <a:bodyPr/>
          <a:lstStyle/>
          <a:p>
            <a:fld id="{4854181D-6920-4594-9A5D-6CE56DC9F8B2}" type="slidenum">
              <a:rPr lang="en-US" smtClean="0"/>
              <a:t>‹N›</a:t>
            </a:fld>
            <a:endParaRPr lang="en-US"/>
          </a:p>
        </p:txBody>
      </p:sp>
      <p:sp>
        <p:nvSpPr>
          <p:cNvPr id="9" name="Freeform: Shape 8">
            <a:extLst>
              <a:ext uri="{FF2B5EF4-FFF2-40B4-BE49-F238E27FC236}">
                <a16:creationId xmlns:a16="http://schemas.microsoft.com/office/drawing/2014/main" id="{FEDBDD32-D3EE-4848-A112-BA814D4631CD}"/>
              </a:ext>
            </a:extLst>
          </p:cNvPr>
          <p:cNvSpPr/>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Arc 9">
            <a:extLst>
              <a:ext uri="{FF2B5EF4-FFF2-40B4-BE49-F238E27FC236}">
                <a16:creationId xmlns:a16="http://schemas.microsoft.com/office/drawing/2014/main" id="{61350361-843C-49D0-BD6A-ECDBA3842BA0}"/>
              </a:ext>
            </a:extLst>
          </p:cNvPr>
          <p:cNvSpPr/>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825089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ABFD05-2CB2-4A7E-89E7-57615BA82B4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F9532B8-D460-476D-816F-725E8D96C0A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6F7120F-70AF-4ED5-B364-3AA55C6B44B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3D8B65F-F709-469F-9961-4D01896CAA12}"/>
              </a:ext>
            </a:extLst>
          </p:cNvPr>
          <p:cNvSpPr>
            <a:spLocks noGrp="1"/>
          </p:cNvSpPr>
          <p:nvPr>
            <p:ph type="dt" sz="half" idx="10"/>
          </p:nvPr>
        </p:nvSpPr>
        <p:spPr/>
        <p:txBody>
          <a:bodyPr/>
          <a:lstStyle/>
          <a:p>
            <a:fld id="{82EDB8D0-98ED-4B86-9D5F-E61ADC70144D}" type="datetimeFigureOut">
              <a:rPr lang="en-US" smtClean="0"/>
              <a:t>10/21/2023</a:t>
            </a:fld>
            <a:endParaRPr lang="en-US"/>
          </a:p>
        </p:txBody>
      </p:sp>
      <p:sp>
        <p:nvSpPr>
          <p:cNvPr id="6" name="Footer Placeholder 5">
            <a:extLst>
              <a:ext uri="{FF2B5EF4-FFF2-40B4-BE49-F238E27FC236}">
                <a16:creationId xmlns:a16="http://schemas.microsoft.com/office/drawing/2014/main" id="{B781C6BC-B23D-48BC-AD44-654DDB8D012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100D60B-86A1-479D-BCE8-06D2C3DBC94E}"/>
              </a:ext>
            </a:extLst>
          </p:cNvPr>
          <p:cNvSpPr>
            <a:spLocks noGrp="1"/>
          </p:cNvSpPr>
          <p:nvPr>
            <p:ph type="sldNum" sz="quarter" idx="12"/>
          </p:nvPr>
        </p:nvSpPr>
        <p:spPr/>
        <p:txBody>
          <a:bodyPr/>
          <a:lstStyle/>
          <a:p>
            <a:fld id="{4854181D-6920-4594-9A5D-6CE56DC9F8B2}" type="slidenum">
              <a:rPr lang="en-US" smtClean="0"/>
              <a:t>‹N›</a:t>
            </a:fld>
            <a:endParaRPr lang="en-US"/>
          </a:p>
        </p:txBody>
      </p:sp>
      <p:sp>
        <p:nvSpPr>
          <p:cNvPr id="8" name="Freeform: Shape 7">
            <a:extLst>
              <a:ext uri="{FF2B5EF4-FFF2-40B4-BE49-F238E27FC236}">
                <a16:creationId xmlns:a16="http://schemas.microsoft.com/office/drawing/2014/main" id="{B4EC5136-99DA-40B5-8F79-5C3A56D38BA1}"/>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4F8FB775-26C4-41BA-837C-4478D48D215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801622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2983E-E761-4429-9203-7FE8B2DB67E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921E9B7-62BE-49BA-AC6B-55250D66277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C41A3FD-B90A-4C31-BD6B-581F9E2E0E5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60D1D55-B722-4968-B171-AF3B462DDAD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71085A8-02C2-4E7F-935E-5AEECBAD19B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A8A5018-8A77-40E8-B159-4894ECF228B1}"/>
              </a:ext>
            </a:extLst>
          </p:cNvPr>
          <p:cNvSpPr>
            <a:spLocks noGrp="1"/>
          </p:cNvSpPr>
          <p:nvPr>
            <p:ph type="dt" sz="half" idx="10"/>
          </p:nvPr>
        </p:nvSpPr>
        <p:spPr/>
        <p:txBody>
          <a:bodyPr/>
          <a:lstStyle/>
          <a:p>
            <a:fld id="{82EDB8D0-98ED-4B86-9D5F-E61ADC70144D}" type="datetimeFigureOut">
              <a:rPr lang="en-US" smtClean="0"/>
              <a:t>10/21/2023</a:t>
            </a:fld>
            <a:endParaRPr lang="en-US"/>
          </a:p>
        </p:txBody>
      </p:sp>
      <p:sp>
        <p:nvSpPr>
          <p:cNvPr id="8" name="Footer Placeholder 7">
            <a:extLst>
              <a:ext uri="{FF2B5EF4-FFF2-40B4-BE49-F238E27FC236}">
                <a16:creationId xmlns:a16="http://schemas.microsoft.com/office/drawing/2014/main" id="{8AD79441-8908-4461-9FDD-BCE63883709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8D29F7D-B101-4950-A2C0-F350FB26D45F}"/>
              </a:ext>
            </a:extLst>
          </p:cNvPr>
          <p:cNvSpPr>
            <a:spLocks noGrp="1"/>
          </p:cNvSpPr>
          <p:nvPr>
            <p:ph type="sldNum" sz="quarter" idx="12"/>
          </p:nvPr>
        </p:nvSpPr>
        <p:spPr/>
        <p:txBody>
          <a:bodyPr/>
          <a:lstStyle/>
          <a:p>
            <a:fld id="{4854181D-6920-4594-9A5D-6CE56DC9F8B2}" type="slidenum">
              <a:rPr lang="en-US" smtClean="0"/>
              <a:t>‹N›</a:t>
            </a:fld>
            <a:endParaRPr lang="en-US"/>
          </a:p>
        </p:txBody>
      </p:sp>
      <p:sp>
        <p:nvSpPr>
          <p:cNvPr id="10" name="Freeform: Shape 9">
            <a:extLst>
              <a:ext uri="{FF2B5EF4-FFF2-40B4-BE49-F238E27FC236}">
                <a16:creationId xmlns:a16="http://schemas.microsoft.com/office/drawing/2014/main" id="{862D7398-9A79-4B24-9C7D-F0DEED57C70B}"/>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Freeform: Shape 10">
            <a:extLst>
              <a:ext uri="{FF2B5EF4-FFF2-40B4-BE49-F238E27FC236}">
                <a16:creationId xmlns:a16="http://schemas.microsoft.com/office/drawing/2014/main" id="{C07F28CD-1873-4E36-A064-2D25E0A8501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791239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11BF3-02E8-4EB7-818E-652B82CF2C9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54D3190-B78C-42F1-9D62-F523886BBE51}"/>
              </a:ext>
            </a:extLst>
          </p:cNvPr>
          <p:cNvSpPr>
            <a:spLocks noGrp="1"/>
          </p:cNvSpPr>
          <p:nvPr>
            <p:ph type="dt" sz="half" idx="10"/>
          </p:nvPr>
        </p:nvSpPr>
        <p:spPr/>
        <p:txBody>
          <a:bodyPr/>
          <a:lstStyle/>
          <a:p>
            <a:fld id="{82EDB8D0-98ED-4B86-9D5F-E61ADC70144D}" type="datetimeFigureOut">
              <a:rPr lang="en-US" smtClean="0"/>
              <a:t>10/21/2023</a:t>
            </a:fld>
            <a:endParaRPr lang="en-US"/>
          </a:p>
        </p:txBody>
      </p:sp>
      <p:sp>
        <p:nvSpPr>
          <p:cNvPr id="4" name="Footer Placeholder 3">
            <a:extLst>
              <a:ext uri="{FF2B5EF4-FFF2-40B4-BE49-F238E27FC236}">
                <a16:creationId xmlns:a16="http://schemas.microsoft.com/office/drawing/2014/main" id="{EA381C40-F9FC-4D58-8508-F0632DF5A01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101CBCC-4CC2-49BD-B155-01E0F4D798BE}"/>
              </a:ext>
            </a:extLst>
          </p:cNvPr>
          <p:cNvSpPr>
            <a:spLocks noGrp="1"/>
          </p:cNvSpPr>
          <p:nvPr>
            <p:ph type="sldNum" sz="quarter" idx="12"/>
          </p:nvPr>
        </p:nvSpPr>
        <p:spPr/>
        <p:txBody>
          <a:bodyPr/>
          <a:lstStyle/>
          <a:p>
            <a:fld id="{4854181D-6920-4594-9A5D-6CE56DC9F8B2}" type="slidenum">
              <a:rPr lang="en-US" smtClean="0"/>
              <a:t>‹N›</a:t>
            </a:fld>
            <a:endParaRPr lang="en-US"/>
          </a:p>
        </p:txBody>
      </p:sp>
      <p:sp>
        <p:nvSpPr>
          <p:cNvPr id="6" name="Freeform: Shape 5">
            <a:extLst>
              <a:ext uri="{FF2B5EF4-FFF2-40B4-BE49-F238E27FC236}">
                <a16:creationId xmlns:a16="http://schemas.microsoft.com/office/drawing/2014/main" id="{DC13EF9C-0B5A-4364-91AA-E5DD5B536E54}"/>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Freeform: Shape 6">
            <a:extLst>
              <a:ext uri="{FF2B5EF4-FFF2-40B4-BE49-F238E27FC236}">
                <a16:creationId xmlns:a16="http://schemas.microsoft.com/office/drawing/2014/main" id="{8F674475-6327-490A-BD7F-084F5C07F2E4}"/>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606127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7024287-C9B9-48AC-8E4D-A282DE2F44F5}"/>
              </a:ext>
            </a:extLst>
          </p:cNvPr>
          <p:cNvSpPr>
            <a:spLocks noGrp="1"/>
          </p:cNvSpPr>
          <p:nvPr>
            <p:ph type="dt" sz="half" idx="10"/>
          </p:nvPr>
        </p:nvSpPr>
        <p:spPr/>
        <p:txBody>
          <a:bodyPr/>
          <a:lstStyle/>
          <a:p>
            <a:fld id="{82EDB8D0-98ED-4B86-9D5F-E61ADC70144D}" type="datetimeFigureOut">
              <a:rPr lang="en-US" smtClean="0"/>
              <a:t>10/21/2023</a:t>
            </a:fld>
            <a:endParaRPr lang="en-US"/>
          </a:p>
        </p:txBody>
      </p:sp>
      <p:sp>
        <p:nvSpPr>
          <p:cNvPr id="3" name="Footer Placeholder 2">
            <a:extLst>
              <a:ext uri="{FF2B5EF4-FFF2-40B4-BE49-F238E27FC236}">
                <a16:creationId xmlns:a16="http://schemas.microsoft.com/office/drawing/2014/main" id="{2D34C9A2-75A7-4164-B3B8-E6A9D60BA0B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CBE73CE-2859-4D49-A9EC-26AF3FBDF6A3}"/>
              </a:ext>
            </a:extLst>
          </p:cNvPr>
          <p:cNvSpPr>
            <a:spLocks noGrp="1"/>
          </p:cNvSpPr>
          <p:nvPr>
            <p:ph type="sldNum" sz="quarter" idx="12"/>
          </p:nvPr>
        </p:nvSpPr>
        <p:spPr/>
        <p:txBody>
          <a:bodyPr/>
          <a:lstStyle/>
          <a:p>
            <a:fld id="{4854181D-6920-4594-9A5D-6CE56DC9F8B2}" type="slidenum">
              <a:rPr lang="en-US" smtClean="0"/>
              <a:t>‹N›</a:t>
            </a:fld>
            <a:endParaRPr lang="en-US"/>
          </a:p>
        </p:txBody>
      </p:sp>
      <p:sp>
        <p:nvSpPr>
          <p:cNvPr id="5" name="Freeform: Shape 4">
            <a:extLst>
              <a:ext uri="{FF2B5EF4-FFF2-40B4-BE49-F238E27FC236}">
                <a16:creationId xmlns:a16="http://schemas.microsoft.com/office/drawing/2014/main" id="{AA5ED585-FEBB-4DAD-84C0-97BEE6C360C3}"/>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reeform: Shape 5">
            <a:extLst>
              <a:ext uri="{FF2B5EF4-FFF2-40B4-BE49-F238E27FC236}">
                <a16:creationId xmlns:a16="http://schemas.microsoft.com/office/drawing/2014/main" id="{EF6AC352-A720-4DB3-87CA-A33B0607CA2F}"/>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050591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FFC812-4DB6-4F98-9404-29C191D3BAD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2F0855E-0CD6-47DD-B648-4C84C783D78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D50082B-17D7-4D61-8AEB-81517D85D25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1A70783-FF31-4C4E-9196-EB169B209747}"/>
              </a:ext>
            </a:extLst>
          </p:cNvPr>
          <p:cNvSpPr>
            <a:spLocks noGrp="1"/>
          </p:cNvSpPr>
          <p:nvPr>
            <p:ph type="dt" sz="half" idx="10"/>
          </p:nvPr>
        </p:nvSpPr>
        <p:spPr/>
        <p:txBody>
          <a:bodyPr/>
          <a:lstStyle/>
          <a:p>
            <a:fld id="{82EDB8D0-98ED-4B86-9D5F-E61ADC70144D}" type="datetimeFigureOut">
              <a:rPr lang="en-US" smtClean="0"/>
              <a:t>10/21/2023</a:t>
            </a:fld>
            <a:endParaRPr lang="en-US"/>
          </a:p>
        </p:txBody>
      </p:sp>
      <p:sp>
        <p:nvSpPr>
          <p:cNvPr id="6" name="Footer Placeholder 5">
            <a:extLst>
              <a:ext uri="{FF2B5EF4-FFF2-40B4-BE49-F238E27FC236}">
                <a16:creationId xmlns:a16="http://schemas.microsoft.com/office/drawing/2014/main" id="{7D92E260-747D-40FD-A062-9DD5E6835AB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87E50A0-1E05-49C5-88C9-46267751201F}"/>
              </a:ext>
            </a:extLst>
          </p:cNvPr>
          <p:cNvSpPr>
            <a:spLocks noGrp="1"/>
          </p:cNvSpPr>
          <p:nvPr>
            <p:ph type="sldNum" sz="quarter" idx="12"/>
          </p:nvPr>
        </p:nvSpPr>
        <p:spPr/>
        <p:txBody>
          <a:bodyPr/>
          <a:lstStyle/>
          <a:p>
            <a:fld id="{4854181D-6920-4594-9A5D-6CE56DC9F8B2}" type="slidenum">
              <a:rPr lang="en-US" smtClean="0"/>
              <a:t>‹N›</a:t>
            </a:fld>
            <a:endParaRPr lang="en-US"/>
          </a:p>
        </p:txBody>
      </p:sp>
      <p:sp>
        <p:nvSpPr>
          <p:cNvPr id="8" name="Freeform: Shape 7">
            <a:extLst>
              <a:ext uri="{FF2B5EF4-FFF2-40B4-BE49-F238E27FC236}">
                <a16:creationId xmlns:a16="http://schemas.microsoft.com/office/drawing/2014/main" id="{2C155C63-9F58-4422-B669-F97486280671}"/>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385DBA62-0EDB-47AA-86C7-90463BC9B308}"/>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553118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D7521-E43D-41D1-B458-26B20DC6DDD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2472CF2-2653-4B98-A416-D7A0A860ECE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A6EF87F5-0B10-4AC7-9599-F088C5E796D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2A07CB7-0520-4D64-B76C-C31AC557832D}"/>
              </a:ext>
            </a:extLst>
          </p:cNvPr>
          <p:cNvSpPr>
            <a:spLocks noGrp="1"/>
          </p:cNvSpPr>
          <p:nvPr>
            <p:ph type="dt" sz="half" idx="10"/>
          </p:nvPr>
        </p:nvSpPr>
        <p:spPr/>
        <p:txBody>
          <a:bodyPr/>
          <a:lstStyle/>
          <a:p>
            <a:fld id="{82EDB8D0-98ED-4B86-9D5F-E61ADC70144D}" type="datetimeFigureOut">
              <a:rPr lang="en-US" smtClean="0"/>
              <a:t>10/21/2023</a:t>
            </a:fld>
            <a:endParaRPr lang="en-US"/>
          </a:p>
        </p:txBody>
      </p:sp>
      <p:sp>
        <p:nvSpPr>
          <p:cNvPr id="6" name="Footer Placeholder 5">
            <a:extLst>
              <a:ext uri="{FF2B5EF4-FFF2-40B4-BE49-F238E27FC236}">
                <a16:creationId xmlns:a16="http://schemas.microsoft.com/office/drawing/2014/main" id="{92EEB226-AD45-45DF-AAB5-5513AE732AA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5E96AEB-9481-4CCE-B110-FEDD334835B8}"/>
              </a:ext>
            </a:extLst>
          </p:cNvPr>
          <p:cNvSpPr>
            <a:spLocks noGrp="1"/>
          </p:cNvSpPr>
          <p:nvPr>
            <p:ph type="sldNum" sz="quarter" idx="12"/>
          </p:nvPr>
        </p:nvSpPr>
        <p:spPr/>
        <p:txBody>
          <a:bodyPr/>
          <a:lstStyle/>
          <a:p>
            <a:fld id="{4854181D-6920-4594-9A5D-6CE56DC9F8B2}" type="slidenum">
              <a:rPr lang="en-US" smtClean="0"/>
              <a:t>‹N›</a:t>
            </a:fld>
            <a:endParaRPr lang="en-US"/>
          </a:p>
        </p:txBody>
      </p:sp>
      <p:sp>
        <p:nvSpPr>
          <p:cNvPr id="8" name="Freeform: Shape 7">
            <a:extLst>
              <a:ext uri="{FF2B5EF4-FFF2-40B4-BE49-F238E27FC236}">
                <a16:creationId xmlns:a16="http://schemas.microsoft.com/office/drawing/2014/main" id="{6BA9707F-7BCE-464F-BF45-E216527084EE}"/>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BC589723-2CC8-49D1-B4E1-36FECED6A2D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123454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7EC5685-19F1-49DA-ADE5-D5D32F1659B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FFC0A4D-22A1-4554-B5DE-887974F4DF9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99D5CDC-F2CE-410E-AD13-DDC235C71C6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cap="none" spc="0" baseline="0">
                <a:solidFill>
                  <a:schemeClr val="tx1">
                    <a:tint val="75000"/>
                  </a:schemeClr>
                </a:solidFill>
                <a:latin typeface="+mn-lt"/>
              </a:defRPr>
            </a:lvl1pPr>
          </a:lstStyle>
          <a:p>
            <a:fld id="{82EDB8D0-98ED-4B86-9D5F-E61ADC70144D}" type="datetimeFigureOut">
              <a:rPr lang="en-US" smtClean="0"/>
              <a:pPr/>
              <a:t>10/21/2023</a:t>
            </a:fld>
            <a:endParaRPr lang="en-US" dirty="0"/>
          </a:p>
        </p:txBody>
      </p:sp>
      <p:sp>
        <p:nvSpPr>
          <p:cNvPr id="5" name="Footer Placeholder 4">
            <a:extLst>
              <a:ext uri="{FF2B5EF4-FFF2-40B4-BE49-F238E27FC236}">
                <a16:creationId xmlns:a16="http://schemas.microsoft.com/office/drawing/2014/main" id="{9340CD45-794A-4BB0-A427-0CE61AEAF48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cap="none" spc="0" baseline="0">
                <a:solidFill>
                  <a:schemeClr val="tx1">
                    <a:tint val="75000"/>
                  </a:schemeClr>
                </a:solidFill>
                <a:latin typeface="+mn-lt"/>
              </a:defRPr>
            </a:lvl1pPr>
          </a:lstStyle>
          <a:p>
            <a:endParaRPr lang="en-US"/>
          </a:p>
        </p:txBody>
      </p:sp>
      <p:sp>
        <p:nvSpPr>
          <p:cNvPr id="6" name="Slide Number Placeholder 5">
            <a:extLst>
              <a:ext uri="{FF2B5EF4-FFF2-40B4-BE49-F238E27FC236}">
                <a16:creationId xmlns:a16="http://schemas.microsoft.com/office/drawing/2014/main" id="{FCB3AB91-9588-4071-92D2-364F4A6ED09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cap="none" spc="0" baseline="0">
                <a:solidFill>
                  <a:schemeClr val="tx1">
                    <a:tint val="75000"/>
                  </a:schemeClr>
                </a:solidFill>
                <a:latin typeface="+mn-lt"/>
              </a:defRPr>
            </a:lvl1pPr>
          </a:lstStyle>
          <a:p>
            <a:fld id="{4854181D-6920-4594-9A5D-6CE56DC9F8B2}" type="slidenum">
              <a:rPr lang="en-US" smtClean="0"/>
              <a:pPr/>
              <a:t>‹N›</a:t>
            </a:fld>
            <a:endParaRPr lang="en-US"/>
          </a:p>
        </p:txBody>
      </p:sp>
    </p:spTree>
    <p:extLst>
      <p:ext uri="{BB962C8B-B14F-4D97-AF65-F5344CB8AC3E}">
        <p14:creationId xmlns:p14="http://schemas.microsoft.com/office/powerpoint/2010/main" val="238286497"/>
      </p:ext>
    </p:extLst>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62" r:id="rId5"/>
    <p:sldLayoutId id="2147483667" r:id="rId6"/>
    <p:sldLayoutId id="2147483663" r:id="rId7"/>
    <p:sldLayoutId id="2147483664" r:id="rId8"/>
    <p:sldLayoutId id="2147483665" r:id="rId9"/>
    <p:sldLayoutId id="2147483666" r:id="rId10"/>
    <p:sldLayoutId id="2147483668"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28.png"/><Relationship Id="rId4" Type="http://schemas.microsoft.com/office/2007/relationships/hdphoto" Target="../media/hdphoto1.wdp"/></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svg"/></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35.svg"/></Relationships>
</file>

<file path=ppt/slides/_rels/slide1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1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1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44.svg"/></Relationships>
</file>

<file path=ppt/slides/_rels/slide1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38.png"/></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microsoft.com/office/2007/relationships/hdphoto" Target="../media/hdphoto3.wdp"/></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2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51.png"/></Relationships>
</file>

<file path=ppt/slides/_rels/slide2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2.svg"/></Relationships>
</file>

<file path=ppt/slides/_rels/slide3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32.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62.jp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3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66.svg"/></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46187E64-7A77-4D13-A5F4-9AEC282BBB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Arc">
            <a:extLst>
              <a:ext uri="{FF2B5EF4-FFF2-40B4-BE49-F238E27FC236}">
                <a16:creationId xmlns:a16="http://schemas.microsoft.com/office/drawing/2014/main" id="{E2B33195-5BCA-4BB7-A82D-6739522687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604789">
            <a:off x="675639" y="775849"/>
            <a:ext cx="2987899" cy="2987899"/>
          </a:xfrm>
          <a:prstGeom prst="arc">
            <a:avLst>
              <a:gd name="adj1" fmla="val 14455503"/>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olo 1">
            <a:extLst>
              <a:ext uri="{FF2B5EF4-FFF2-40B4-BE49-F238E27FC236}">
                <a16:creationId xmlns:a16="http://schemas.microsoft.com/office/drawing/2014/main" id="{0D43CBC8-2038-811C-6083-0B64AE9B9A86}"/>
              </a:ext>
            </a:extLst>
          </p:cNvPr>
          <p:cNvSpPr>
            <a:spLocks noGrp="1"/>
          </p:cNvSpPr>
          <p:nvPr>
            <p:ph type="ctrTitle"/>
          </p:nvPr>
        </p:nvSpPr>
        <p:spPr>
          <a:xfrm>
            <a:off x="892818" y="1370171"/>
            <a:ext cx="5085580" cy="2387600"/>
          </a:xfrm>
        </p:spPr>
        <p:txBody>
          <a:bodyPr>
            <a:normAutofit/>
          </a:bodyPr>
          <a:lstStyle/>
          <a:p>
            <a:pPr algn="l"/>
            <a:r>
              <a:rPr lang="it-IT" sz="4200" dirty="0" err="1"/>
              <a:t>Securing</a:t>
            </a:r>
            <a:r>
              <a:rPr lang="it-IT" sz="4200" dirty="0"/>
              <a:t> CAN </a:t>
            </a:r>
            <a:r>
              <a:rPr lang="it-IT" sz="4200" dirty="0" err="1"/>
              <a:t>Protocol</a:t>
            </a:r>
            <a:r>
              <a:rPr lang="it-IT" sz="4200" dirty="0"/>
              <a:t> with Post-Quantum </a:t>
            </a:r>
            <a:r>
              <a:rPr lang="it-IT" sz="4200" dirty="0" err="1"/>
              <a:t>Cryptography</a:t>
            </a:r>
            <a:endParaRPr lang="it-IT" sz="4200" dirty="0"/>
          </a:p>
        </p:txBody>
      </p:sp>
      <p:sp>
        <p:nvSpPr>
          <p:cNvPr id="3" name="Sottotitolo 2">
            <a:extLst>
              <a:ext uri="{FF2B5EF4-FFF2-40B4-BE49-F238E27FC236}">
                <a16:creationId xmlns:a16="http://schemas.microsoft.com/office/drawing/2014/main" id="{A74478DD-657E-E2FC-7F49-4EC39BE4A330}"/>
              </a:ext>
            </a:extLst>
          </p:cNvPr>
          <p:cNvSpPr>
            <a:spLocks noGrp="1"/>
          </p:cNvSpPr>
          <p:nvPr>
            <p:ph type="subTitle" idx="1"/>
          </p:nvPr>
        </p:nvSpPr>
        <p:spPr>
          <a:xfrm>
            <a:off x="892818" y="3849845"/>
            <a:ext cx="5085580" cy="1881751"/>
          </a:xfrm>
        </p:spPr>
        <p:txBody>
          <a:bodyPr>
            <a:normAutofit/>
          </a:bodyPr>
          <a:lstStyle/>
          <a:p>
            <a:pPr algn="l"/>
            <a:endParaRPr lang="it-IT" b="1" dirty="0"/>
          </a:p>
          <a:p>
            <a:pPr algn="l"/>
            <a:endParaRPr lang="it-IT" b="1" dirty="0"/>
          </a:p>
          <a:p>
            <a:pPr algn="l"/>
            <a:r>
              <a:rPr lang="it-IT" b="1" dirty="0"/>
              <a:t>Candidato:</a:t>
            </a:r>
            <a:r>
              <a:rPr lang="it-IT" dirty="0"/>
              <a:t> Lorenzo Criscuolo</a:t>
            </a:r>
            <a:endParaRPr lang="it-IT" b="1" dirty="0"/>
          </a:p>
          <a:p>
            <a:pPr algn="l"/>
            <a:r>
              <a:rPr lang="it-IT" b="1" dirty="0"/>
              <a:t>Relatore:</a:t>
            </a:r>
            <a:r>
              <a:rPr lang="it-IT" dirty="0"/>
              <a:t> Arcangelo Castiglione</a:t>
            </a:r>
            <a:endParaRPr lang="it-IT" b="1" dirty="0"/>
          </a:p>
        </p:txBody>
      </p:sp>
      <p:sp>
        <p:nvSpPr>
          <p:cNvPr id="22" name="!!Oval">
            <a:extLst>
              <a:ext uri="{FF2B5EF4-FFF2-40B4-BE49-F238E27FC236}">
                <a16:creationId xmlns:a16="http://schemas.microsoft.com/office/drawing/2014/main" id="{CF8AD9F3-9AF6-494F-83A3-2F67756393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49802" y="832686"/>
            <a:ext cx="1104943" cy="107496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4" name="Picture 3" descr="Cars parked in a line">
            <a:extLst>
              <a:ext uri="{FF2B5EF4-FFF2-40B4-BE49-F238E27FC236}">
                <a16:creationId xmlns:a16="http://schemas.microsoft.com/office/drawing/2014/main" id="{357CD4D7-FA6E-2D4F-5258-0C124A8F1A45}"/>
              </a:ext>
            </a:extLst>
          </p:cNvPr>
          <p:cNvPicPr>
            <a:picLocks noChangeAspect="1"/>
          </p:cNvPicPr>
          <p:nvPr/>
        </p:nvPicPr>
        <p:blipFill rotWithShape="1">
          <a:blip r:embed="rId3"/>
          <a:srcRect l="20794" r="4207" b="2"/>
          <a:stretch/>
        </p:blipFill>
        <p:spPr>
          <a:xfrm>
            <a:off x="6521381" y="773723"/>
            <a:ext cx="5194998" cy="5194998"/>
          </a:xfrm>
          <a:custGeom>
            <a:avLst/>
            <a:gdLst/>
            <a:ahLst/>
            <a:cxnLst/>
            <a:rect l="l" t="t" r="r" b="b"/>
            <a:pathLst>
              <a:path w="3741748" h="3741748">
                <a:moveTo>
                  <a:pt x="1870874" y="0"/>
                </a:moveTo>
                <a:cubicBezTo>
                  <a:pt x="2904129" y="0"/>
                  <a:pt x="3741748" y="837619"/>
                  <a:pt x="3741748" y="1870874"/>
                </a:cubicBezTo>
                <a:cubicBezTo>
                  <a:pt x="3741748" y="2904129"/>
                  <a:pt x="2904129" y="3741748"/>
                  <a:pt x="1870874" y="3741748"/>
                </a:cubicBezTo>
                <a:cubicBezTo>
                  <a:pt x="837619" y="3741748"/>
                  <a:pt x="0" y="2904129"/>
                  <a:pt x="0" y="1870874"/>
                </a:cubicBezTo>
                <a:cubicBezTo>
                  <a:pt x="0" y="837619"/>
                  <a:pt x="837619" y="0"/>
                  <a:pt x="1870874" y="0"/>
                </a:cubicBezTo>
                <a:close/>
              </a:path>
            </a:pathLst>
          </a:custGeom>
        </p:spPr>
      </p:pic>
      <p:sp>
        <p:nvSpPr>
          <p:cNvPr id="24" name="!!Rectangle">
            <a:extLst>
              <a:ext uri="{FF2B5EF4-FFF2-40B4-BE49-F238E27FC236}">
                <a16:creationId xmlns:a16="http://schemas.microsoft.com/office/drawing/2014/main" id="{0DA5DB8B-7E5C-4ABC-8069-A9A8806F39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17806" y="4790720"/>
            <a:ext cx="876704" cy="876704"/>
          </a:xfrm>
          <a:prstGeom prst="rect">
            <a:avLst/>
          </a:prstGeom>
          <a:noFill/>
          <a:ln w="127000">
            <a:solidFill>
              <a:schemeClr val="accent6"/>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288225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53E60C6D-4E85-4E14-BCDF-BF15C241F7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olo 1">
            <a:extLst>
              <a:ext uri="{FF2B5EF4-FFF2-40B4-BE49-F238E27FC236}">
                <a16:creationId xmlns:a16="http://schemas.microsoft.com/office/drawing/2014/main" id="{67087911-052C-1B84-5CAB-3AE5AC6078C4}"/>
              </a:ext>
            </a:extLst>
          </p:cNvPr>
          <p:cNvSpPr>
            <a:spLocks noGrp="1"/>
          </p:cNvSpPr>
          <p:nvPr>
            <p:ph type="title"/>
          </p:nvPr>
        </p:nvSpPr>
        <p:spPr>
          <a:xfrm>
            <a:off x="633455" y="486184"/>
            <a:ext cx="6323935" cy="1325563"/>
          </a:xfrm>
        </p:spPr>
        <p:txBody>
          <a:bodyPr>
            <a:normAutofit fontScale="90000"/>
          </a:bodyPr>
          <a:lstStyle/>
          <a:p>
            <a:r>
              <a:rPr lang="it-IT" dirty="0"/>
              <a:t>Soffermiamoci sul Protocollo CAN (Controller Area Network)</a:t>
            </a:r>
          </a:p>
        </p:txBody>
      </p:sp>
      <p:sp>
        <p:nvSpPr>
          <p:cNvPr id="3" name="Segnaposto contenuto 2">
            <a:extLst>
              <a:ext uri="{FF2B5EF4-FFF2-40B4-BE49-F238E27FC236}">
                <a16:creationId xmlns:a16="http://schemas.microsoft.com/office/drawing/2014/main" id="{51BCE790-D10D-AA92-DD6D-8F2BC72ADADC}"/>
              </a:ext>
            </a:extLst>
          </p:cNvPr>
          <p:cNvSpPr>
            <a:spLocks noGrp="1"/>
          </p:cNvSpPr>
          <p:nvPr>
            <p:ph idx="1"/>
          </p:nvPr>
        </p:nvSpPr>
        <p:spPr>
          <a:xfrm>
            <a:off x="633456" y="1946684"/>
            <a:ext cx="5397237" cy="4351338"/>
          </a:xfrm>
        </p:spPr>
        <p:txBody>
          <a:bodyPr>
            <a:normAutofit/>
          </a:bodyPr>
          <a:lstStyle/>
          <a:p>
            <a:r>
              <a:rPr lang="it-IT" sz="2400"/>
              <a:t>Multi-master</a:t>
            </a:r>
          </a:p>
          <a:p>
            <a:r>
              <a:rPr lang="it-IT" sz="2400"/>
              <a:t>Arbitraggio basato su </a:t>
            </a:r>
            <a:r>
              <a:rPr lang="it-IT" sz="2400" b="1"/>
              <a:t>priorità</a:t>
            </a:r>
            <a:endParaRPr lang="it-IT" sz="2400"/>
          </a:p>
          <a:p>
            <a:r>
              <a:rPr lang="it-IT" sz="2400"/>
              <a:t>Affidabile</a:t>
            </a:r>
          </a:p>
          <a:p>
            <a:r>
              <a:rPr lang="it-IT" sz="2400"/>
              <a:t>Richiede cablaggi e hardware semplici</a:t>
            </a:r>
          </a:p>
          <a:p>
            <a:r>
              <a:rPr lang="it-IT" sz="2400"/>
              <a:t>Topologia a </a:t>
            </a:r>
            <a:r>
              <a:rPr lang="it-IT" sz="2400" b="1"/>
              <a:t>Bus</a:t>
            </a:r>
          </a:p>
        </p:txBody>
      </p:sp>
      <p:pic>
        <p:nvPicPr>
          <p:cNvPr id="5" name="Immagine 4" descr="Immagine che contiene Rettangolo, diagramma, linea, schermata&#10;&#10;Descrizione generata automaticamente">
            <a:extLst>
              <a:ext uri="{FF2B5EF4-FFF2-40B4-BE49-F238E27FC236}">
                <a16:creationId xmlns:a16="http://schemas.microsoft.com/office/drawing/2014/main" id="{D1906BF0-4E63-8D48-2756-6389386E4ECC}"/>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6798100" y="871956"/>
            <a:ext cx="4555700" cy="2186735"/>
          </a:xfrm>
          <a:custGeom>
            <a:avLst/>
            <a:gdLst/>
            <a:ahLst/>
            <a:cxnLst/>
            <a:rect l="l" t="t" r="r" b="b"/>
            <a:pathLst>
              <a:path w="4438338" h="2323972">
                <a:moveTo>
                  <a:pt x="69905" y="0"/>
                </a:moveTo>
                <a:lnTo>
                  <a:pt x="4368433" y="0"/>
                </a:lnTo>
                <a:cubicBezTo>
                  <a:pt x="4407040" y="0"/>
                  <a:pt x="4438338" y="31298"/>
                  <a:pt x="4438338" y="69905"/>
                </a:cubicBezTo>
                <a:lnTo>
                  <a:pt x="4438338" y="2254067"/>
                </a:lnTo>
                <a:cubicBezTo>
                  <a:pt x="4438338" y="2292674"/>
                  <a:pt x="4407040" y="2323972"/>
                  <a:pt x="4368433" y="2323972"/>
                </a:cubicBezTo>
                <a:lnTo>
                  <a:pt x="69905" y="2323972"/>
                </a:lnTo>
                <a:cubicBezTo>
                  <a:pt x="31298" y="2323972"/>
                  <a:pt x="0" y="2292674"/>
                  <a:pt x="0" y="2254067"/>
                </a:cubicBezTo>
                <a:lnTo>
                  <a:pt x="0" y="69905"/>
                </a:lnTo>
                <a:cubicBezTo>
                  <a:pt x="0" y="31298"/>
                  <a:pt x="31298" y="0"/>
                  <a:pt x="69905" y="0"/>
                </a:cubicBezTo>
                <a:close/>
              </a:path>
            </a:pathLst>
          </a:custGeom>
        </p:spPr>
      </p:pic>
      <p:sp>
        <p:nvSpPr>
          <p:cNvPr id="21" name="Freeform: Shape 20">
            <a:extLst>
              <a:ext uri="{FF2B5EF4-FFF2-40B4-BE49-F238E27FC236}">
                <a16:creationId xmlns:a16="http://schemas.microsoft.com/office/drawing/2014/main" id="{7D42D292-4C48-479B-9E59-E29CD9871C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19137"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Immagine 6" descr="Immagine che contiene testo, schermata, diagramma, linea&#10;&#10;Descrizione generata automaticamente">
            <a:extLst>
              <a:ext uri="{FF2B5EF4-FFF2-40B4-BE49-F238E27FC236}">
                <a16:creationId xmlns:a16="http://schemas.microsoft.com/office/drawing/2014/main" id="{0890B486-9348-5F3E-506D-9AF2B11207E3}"/>
              </a:ext>
            </a:extLst>
          </p:cNvPr>
          <p:cNvPicPr>
            <a:picLocks noChangeAspect="1"/>
          </p:cNvPicPr>
          <p:nvPr/>
        </p:nvPicPr>
        <p:blipFill>
          <a:blip r:embed="rId5">
            <a:extLst>
              <a:ext uri="{BEBA8EAE-BF5A-486C-A8C5-ECC9F3942E4B}">
                <a14:imgProps xmlns:a14="http://schemas.microsoft.com/office/drawing/2010/main">
                  <a14:imgLayer r:embed="rId6">
                    <a14:imgEffect>
                      <a14:sharpenSoften amount="25000"/>
                    </a14:imgEffect>
                  </a14:imgLayer>
                </a14:imgProps>
              </a:ext>
              <a:ext uri="{28A0092B-C50C-407E-A947-70E740481C1C}">
                <a14:useLocalDpi xmlns:a14="http://schemas.microsoft.com/office/drawing/2010/main" val="0"/>
              </a:ext>
            </a:extLst>
          </a:blip>
          <a:stretch>
            <a:fillRect/>
          </a:stretch>
        </p:blipFill>
        <p:spPr>
          <a:xfrm>
            <a:off x="6798100" y="3656942"/>
            <a:ext cx="4555700" cy="2471466"/>
          </a:xfrm>
          <a:custGeom>
            <a:avLst/>
            <a:gdLst/>
            <a:ahLst/>
            <a:cxnLst/>
            <a:rect l="l" t="t" r="r" b="b"/>
            <a:pathLst>
              <a:path w="4555700" h="2733294">
                <a:moveTo>
                  <a:pt x="82217" y="0"/>
                </a:moveTo>
                <a:lnTo>
                  <a:pt x="4473483" y="0"/>
                </a:lnTo>
                <a:cubicBezTo>
                  <a:pt x="4518890" y="0"/>
                  <a:pt x="4555700" y="36810"/>
                  <a:pt x="4555700" y="82217"/>
                </a:cubicBezTo>
                <a:lnTo>
                  <a:pt x="4555700" y="2651077"/>
                </a:lnTo>
                <a:cubicBezTo>
                  <a:pt x="4555700" y="2696484"/>
                  <a:pt x="4518890" y="2733294"/>
                  <a:pt x="4473483" y="2733294"/>
                </a:cubicBezTo>
                <a:lnTo>
                  <a:pt x="82217" y="2733294"/>
                </a:lnTo>
                <a:cubicBezTo>
                  <a:pt x="36810" y="2733294"/>
                  <a:pt x="0" y="2696484"/>
                  <a:pt x="0" y="2651077"/>
                </a:cubicBezTo>
                <a:lnTo>
                  <a:pt x="0" y="82217"/>
                </a:lnTo>
                <a:cubicBezTo>
                  <a:pt x="0" y="36810"/>
                  <a:pt x="36810" y="0"/>
                  <a:pt x="82217" y="0"/>
                </a:cubicBezTo>
                <a:close/>
              </a:path>
            </a:pathLst>
          </a:custGeom>
        </p:spPr>
      </p:pic>
      <p:sp>
        <p:nvSpPr>
          <p:cNvPr id="23" name="Arc 22">
            <a:extLst>
              <a:ext uri="{FF2B5EF4-FFF2-40B4-BE49-F238E27FC236}">
                <a16:creationId xmlns:a16="http://schemas.microsoft.com/office/drawing/2014/main" id="{533DF362-939D-4EEE-8DC4-6B54607E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504802" flipH="1">
            <a:off x="6443172" y="162676"/>
            <a:ext cx="4083433" cy="4083433"/>
          </a:xfrm>
          <a:prstGeom prst="arc">
            <a:avLst>
              <a:gd name="adj1" fmla="val 17445962"/>
              <a:gd name="adj2" fmla="val 0"/>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39085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D6B0D60-01AB-0C5F-AE0F-A5D33F112871}"/>
              </a:ext>
            </a:extLst>
          </p:cNvPr>
          <p:cNvSpPr>
            <a:spLocks noGrp="1"/>
          </p:cNvSpPr>
          <p:nvPr>
            <p:ph type="title"/>
          </p:nvPr>
        </p:nvSpPr>
        <p:spPr/>
        <p:txBody>
          <a:bodyPr/>
          <a:lstStyle/>
          <a:p>
            <a:r>
              <a:rPr lang="it-IT" dirty="0"/>
              <a:t>Problematiche di Sicurezza del CAN</a:t>
            </a:r>
          </a:p>
        </p:txBody>
      </p:sp>
      <p:sp>
        <p:nvSpPr>
          <p:cNvPr id="3" name="Segnaposto contenuto 2">
            <a:extLst>
              <a:ext uri="{FF2B5EF4-FFF2-40B4-BE49-F238E27FC236}">
                <a16:creationId xmlns:a16="http://schemas.microsoft.com/office/drawing/2014/main" id="{AABB8F7D-7588-7407-5F0D-D465D9C2B367}"/>
              </a:ext>
            </a:extLst>
          </p:cNvPr>
          <p:cNvSpPr>
            <a:spLocks noGrp="1"/>
          </p:cNvSpPr>
          <p:nvPr>
            <p:ph idx="1"/>
          </p:nvPr>
        </p:nvSpPr>
        <p:spPr/>
        <p:txBody>
          <a:bodyPr/>
          <a:lstStyle/>
          <a:p>
            <a:pPr marL="0" indent="0">
              <a:buNone/>
            </a:pPr>
            <a:r>
              <a:rPr lang="it-IT" dirty="0"/>
              <a:t>Non prevede né meccanismi per la </a:t>
            </a:r>
            <a:r>
              <a:rPr lang="it-IT" b="1" dirty="0"/>
              <a:t>Confidenzialità</a:t>
            </a:r>
            <a:r>
              <a:rPr lang="it-IT" dirty="0"/>
              <a:t> del </a:t>
            </a:r>
            <a:r>
              <a:rPr lang="it-IT" b="1" dirty="0"/>
              <a:t>Payload</a:t>
            </a:r>
            <a:r>
              <a:rPr lang="it-IT" dirty="0"/>
              <a:t> né meccanismi di </a:t>
            </a:r>
            <a:r>
              <a:rPr lang="it-IT" b="1" dirty="0"/>
              <a:t>Autenticazione</a:t>
            </a:r>
            <a:r>
              <a:rPr lang="it-IT" dirty="0"/>
              <a:t>, dando invece priorità agli aspetti prestazionali del veicolo</a:t>
            </a:r>
            <a:endParaRPr lang="it-IT" b="1" dirty="0"/>
          </a:p>
        </p:txBody>
      </p:sp>
      <p:pic>
        <p:nvPicPr>
          <p:cNvPr id="8" name="Immagine 7" descr="Immagine che contiene Rettangolo, diagramma, linea, schermata&#10;&#10;Descrizione generata automaticamente">
            <a:extLst>
              <a:ext uri="{FF2B5EF4-FFF2-40B4-BE49-F238E27FC236}">
                <a16:creationId xmlns:a16="http://schemas.microsoft.com/office/drawing/2014/main" id="{42CBBD01-8045-E04A-C652-FA532BD6B5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00425" y="3081337"/>
            <a:ext cx="7372350" cy="3538727"/>
          </a:xfrm>
          <a:prstGeom prst="rect">
            <a:avLst/>
          </a:prstGeom>
        </p:spPr>
      </p:pic>
      <p:pic>
        <p:nvPicPr>
          <p:cNvPr id="5" name="Immagine 4" descr="Immagine che contiene Rettangolo, diagramma, presa, design&#10;&#10;Descrizione generata automaticamente">
            <a:extLst>
              <a:ext uri="{FF2B5EF4-FFF2-40B4-BE49-F238E27FC236}">
                <a16:creationId xmlns:a16="http://schemas.microsoft.com/office/drawing/2014/main" id="{01B9076F-C963-3F66-2265-7E9AA2DD42F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99761" y="3081337"/>
            <a:ext cx="7373014" cy="3538727"/>
          </a:xfrm>
          <a:prstGeom prst="rect">
            <a:avLst/>
          </a:prstGeom>
        </p:spPr>
      </p:pic>
      <p:pic>
        <p:nvPicPr>
          <p:cNvPr id="7" name="Immagine 6" descr="Immagine che contiene diagramma, schermata, Rettangolo, design&#10;&#10;Descrizione generata automaticamente">
            <a:extLst>
              <a:ext uri="{FF2B5EF4-FFF2-40B4-BE49-F238E27FC236}">
                <a16:creationId xmlns:a16="http://schemas.microsoft.com/office/drawing/2014/main" id="{6EB6F414-B193-04DB-AE20-EDE7ECAF516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99761" y="3081337"/>
            <a:ext cx="7373014" cy="3538727"/>
          </a:xfrm>
          <a:prstGeom prst="rect">
            <a:avLst/>
          </a:prstGeom>
        </p:spPr>
      </p:pic>
    </p:spTree>
    <p:extLst>
      <p:ext uri="{BB962C8B-B14F-4D97-AF65-F5344CB8AC3E}">
        <p14:creationId xmlns:p14="http://schemas.microsoft.com/office/powerpoint/2010/main" val="1562425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1CD81A2A-6ED4-4EF4-A14C-912D31E148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olo 1">
            <a:extLst>
              <a:ext uri="{FF2B5EF4-FFF2-40B4-BE49-F238E27FC236}">
                <a16:creationId xmlns:a16="http://schemas.microsoft.com/office/drawing/2014/main" id="{FC6FE8EA-22F2-28F4-E919-C44A69355928}"/>
              </a:ext>
            </a:extLst>
          </p:cNvPr>
          <p:cNvSpPr>
            <a:spLocks noGrp="1"/>
          </p:cNvSpPr>
          <p:nvPr>
            <p:ph type="title"/>
          </p:nvPr>
        </p:nvSpPr>
        <p:spPr>
          <a:xfrm>
            <a:off x="838200" y="365125"/>
            <a:ext cx="5393361" cy="1325563"/>
          </a:xfrm>
        </p:spPr>
        <p:txBody>
          <a:bodyPr>
            <a:normAutofit/>
          </a:bodyPr>
          <a:lstStyle/>
          <a:p>
            <a:r>
              <a:rPr lang="it-IT" dirty="0"/>
              <a:t>Possibili Attacchi al Protocollo CAN</a:t>
            </a:r>
          </a:p>
        </p:txBody>
      </p:sp>
      <p:sp>
        <p:nvSpPr>
          <p:cNvPr id="21" name="Freeform: Shape 20">
            <a:extLst>
              <a:ext uri="{FF2B5EF4-FFF2-40B4-BE49-F238E27FC236}">
                <a16:creationId xmlns:a16="http://schemas.microsoft.com/office/drawing/2014/main" id="{1661932C-CA15-4E17-B115-FAE7CBEE47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198657" y="1"/>
            <a:ext cx="1155142" cy="625027"/>
          </a:xfrm>
          <a:custGeom>
            <a:avLst/>
            <a:gdLst>
              <a:gd name="connsiteX0" fmla="*/ 4784 w 1155142"/>
              <a:gd name="connsiteY0" fmla="*/ 0 h 625027"/>
              <a:gd name="connsiteX1" fmla="*/ 1150358 w 1155142"/>
              <a:gd name="connsiteY1" fmla="*/ 0 h 625027"/>
              <a:gd name="connsiteX2" fmla="*/ 1155142 w 1155142"/>
              <a:gd name="connsiteY2" fmla="*/ 47456 h 625027"/>
              <a:gd name="connsiteX3" fmla="*/ 577571 w 1155142"/>
              <a:gd name="connsiteY3" fmla="*/ 625027 h 625027"/>
              <a:gd name="connsiteX4" fmla="*/ 0 w 1155142"/>
              <a:gd name="connsiteY4" fmla="*/ 47456 h 6250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625027">
                <a:moveTo>
                  <a:pt x="4784" y="0"/>
                </a:moveTo>
                <a:lnTo>
                  <a:pt x="1150358" y="0"/>
                </a:lnTo>
                <a:lnTo>
                  <a:pt x="1155142" y="47456"/>
                </a:lnTo>
                <a:cubicBezTo>
                  <a:pt x="1155142" y="366440"/>
                  <a:pt x="896555" y="625027"/>
                  <a:pt x="577571" y="625027"/>
                </a:cubicBezTo>
                <a:cubicBezTo>
                  <a:pt x="258587" y="625027"/>
                  <a:pt x="0" y="366440"/>
                  <a:pt x="0" y="47456"/>
                </a:cubicBezTo>
                <a:close/>
              </a:path>
            </a:pathLst>
          </a:custGeom>
          <a:solidFill>
            <a:schemeClr val="accent5">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Segnaposto contenuto 2">
            <a:extLst>
              <a:ext uri="{FF2B5EF4-FFF2-40B4-BE49-F238E27FC236}">
                <a16:creationId xmlns:a16="http://schemas.microsoft.com/office/drawing/2014/main" id="{55F0AA1D-9061-0E33-B00E-9F845044A8CE}"/>
              </a:ext>
            </a:extLst>
          </p:cNvPr>
          <p:cNvSpPr>
            <a:spLocks noGrp="1"/>
          </p:cNvSpPr>
          <p:nvPr>
            <p:ph idx="1"/>
          </p:nvPr>
        </p:nvSpPr>
        <p:spPr>
          <a:xfrm>
            <a:off x="838200" y="1825625"/>
            <a:ext cx="5393361" cy="4351338"/>
          </a:xfrm>
        </p:spPr>
        <p:txBody>
          <a:bodyPr>
            <a:normAutofit/>
          </a:bodyPr>
          <a:lstStyle/>
          <a:p>
            <a:pPr marL="0" indent="0">
              <a:buNone/>
            </a:pPr>
            <a:r>
              <a:rPr lang="it-IT" sz="2400"/>
              <a:t>Vulnerabile ad attacchi di tipo:</a:t>
            </a:r>
          </a:p>
          <a:p>
            <a:r>
              <a:rPr lang="it-IT" sz="2400"/>
              <a:t>Eavesdropping</a:t>
            </a:r>
          </a:p>
          <a:p>
            <a:r>
              <a:rPr lang="it-IT" sz="2400"/>
              <a:t>Data Injection and Manipulation</a:t>
            </a:r>
          </a:p>
          <a:p>
            <a:r>
              <a:rPr lang="it-IT" sz="2400"/>
              <a:t>Denial of Service</a:t>
            </a:r>
          </a:p>
        </p:txBody>
      </p:sp>
      <p:sp>
        <p:nvSpPr>
          <p:cNvPr id="23" name="Oval 22">
            <a:extLst>
              <a:ext uri="{FF2B5EF4-FFF2-40B4-BE49-F238E27FC236}">
                <a16:creationId xmlns:a16="http://schemas.microsoft.com/office/drawing/2014/main" id="{8590ADD5-9383-4D3D-9047-3DA2593CCB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08185" y="3423959"/>
            <a:ext cx="540822" cy="540822"/>
          </a:xfrm>
          <a:prstGeom prst="ellipse">
            <a:avLst/>
          </a:prstGeom>
          <a:noFill/>
          <a:ln w="1270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Elemento grafico 4">
            <a:extLst>
              <a:ext uri="{FF2B5EF4-FFF2-40B4-BE49-F238E27FC236}">
                <a16:creationId xmlns:a16="http://schemas.microsoft.com/office/drawing/2014/main" id="{DED26BFD-D230-E9E2-C235-CB5FD95F78B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887184" y="1216485"/>
            <a:ext cx="3781051" cy="3781051"/>
          </a:xfrm>
          <a:custGeom>
            <a:avLst/>
            <a:gdLst/>
            <a:ahLst/>
            <a:cxnLst/>
            <a:rect l="l" t="t" r="r" b="b"/>
            <a:pathLst>
              <a:path w="4114800" h="5712488">
                <a:moveTo>
                  <a:pt x="133155" y="0"/>
                </a:moveTo>
                <a:lnTo>
                  <a:pt x="3981645" y="0"/>
                </a:lnTo>
                <a:cubicBezTo>
                  <a:pt x="4055184" y="0"/>
                  <a:pt x="4114800" y="59616"/>
                  <a:pt x="4114800" y="133155"/>
                </a:cubicBezTo>
                <a:lnTo>
                  <a:pt x="4114800" y="5579333"/>
                </a:lnTo>
                <a:cubicBezTo>
                  <a:pt x="4114800" y="5652872"/>
                  <a:pt x="4055184" y="5712488"/>
                  <a:pt x="3981645" y="5712488"/>
                </a:cubicBezTo>
                <a:lnTo>
                  <a:pt x="133155" y="5712488"/>
                </a:lnTo>
                <a:cubicBezTo>
                  <a:pt x="59616" y="5712488"/>
                  <a:pt x="0" y="5652872"/>
                  <a:pt x="0" y="5579333"/>
                </a:cubicBezTo>
                <a:lnTo>
                  <a:pt x="0" y="133155"/>
                </a:lnTo>
                <a:cubicBezTo>
                  <a:pt x="0" y="59616"/>
                  <a:pt x="59616" y="0"/>
                  <a:pt x="133155" y="0"/>
                </a:cubicBezTo>
                <a:close/>
              </a:path>
            </a:pathLst>
          </a:custGeom>
        </p:spPr>
      </p:pic>
      <p:sp>
        <p:nvSpPr>
          <p:cNvPr id="25" name="Freeform: Shape 24">
            <a:extLst>
              <a:ext uri="{FF2B5EF4-FFF2-40B4-BE49-F238E27FC236}">
                <a16:creationId xmlns:a16="http://schemas.microsoft.com/office/drawing/2014/main" id="{DABE3E45-88CF-45D8-8D40-C773324D93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49602" y="1"/>
            <a:ext cx="2066948" cy="1621879"/>
          </a:xfrm>
          <a:custGeom>
            <a:avLst/>
            <a:gdLst>
              <a:gd name="connsiteX0" fmla="*/ 0 w 2066948"/>
              <a:gd name="connsiteY0" fmla="*/ 0 h 1621879"/>
              <a:gd name="connsiteX1" fmla="*/ 123825 w 2066948"/>
              <a:gd name="connsiteY1" fmla="*/ 0 h 1621879"/>
              <a:gd name="connsiteX2" fmla="*/ 123825 w 2066948"/>
              <a:gd name="connsiteY2" fmla="*/ 1452620 h 1621879"/>
              <a:gd name="connsiteX3" fmla="*/ 1881378 w 2066948"/>
              <a:gd name="connsiteY3" fmla="*/ 436017 h 1621879"/>
              <a:gd name="connsiteX4" fmla="*/ 1127572 w 2066948"/>
              <a:gd name="connsiteY4" fmla="*/ 0 h 1621879"/>
              <a:gd name="connsiteX5" fmla="*/ 1374887 w 2066948"/>
              <a:gd name="connsiteY5" fmla="*/ 0 h 1621879"/>
              <a:gd name="connsiteX6" fmla="*/ 2035969 w 2066948"/>
              <a:gd name="connsiteY6" fmla="*/ 382391 h 1621879"/>
              <a:gd name="connsiteX7" fmla="*/ 2058648 w 2066948"/>
              <a:gd name="connsiteY7" fmla="*/ 466963 h 1621879"/>
              <a:gd name="connsiteX8" fmla="*/ 2035969 w 2066948"/>
              <a:gd name="connsiteY8" fmla="*/ 489642 h 1621879"/>
              <a:gd name="connsiteX9" fmla="*/ 92869 w 2066948"/>
              <a:gd name="connsiteY9" fmla="*/ 1613592 h 1621879"/>
              <a:gd name="connsiteX10" fmla="*/ 61913 w 2066948"/>
              <a:gd name="connsiteY10" fmla="*/ 1621879 h 1621879"/>
              <a:gd name="connsiteX11" fmla="*/ 0 w 2066948"/>
              <a:gd name="connsiteY11" fmla="*/ 1559967 h 1621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66948" h="1621879">
                <a:moveTo>
                  <a:pt x="0" y="0"/>
                </a:moveTo>
                <a:lnTo>
                  <a:pt x="123825" y="0"/>
                </a:lnTo>
                <a:lnTo>
                  <a:pt x="123825" y="1452620"/>
                </a:lnTo>
                <a:lnTo>
                  <a:pt x="1881378" y="436017"/>
                </a:lnTo>
                <a:lnTo>
                  <a:pt x="1127572" y="0"/>
                </a:lnTo>
                <a:lnTo>
                  <a:pt x="1374887" y="0"/>
                </a:lnTo>
                <a:lnTo>
                  <a:pt x="2035969" y="382391"/>
                </a:lnTo>
                <a:cubicBezTo>
                  <a:pt x="2065582" y="399479"/>
                  <a:pt x="2075745" y="437340"/>
                  <a:pt x="2058648" y="466963"/>
                </a:cubicBezTo>
                <a:cubicBezTo>
                  <a:pt x="2053219" y="476384"/>
                  <a:pt x="2045389" y="484204"/>
                  <a:pt x="2035969" y="489642"/>
                </a:cubicBezTo>
                <a:lnTo>
                  <a:pt x="92869" y="1613592"/>
                </a:lnTo>
                <a:cubicBezTo>
                  <a:pt x="83458" y="1619031"/>
                  <a:pt x="72780" y="1621889"/>
                  <a:pt x="61913" y="1621879"/>
                </a:cubicBezTo>
                <a:cubicBezTo>
                  <a:pt x="27719" y="1621879"/>
                  <a:pt x="0" y="1594161"/>
                  <a:pt x="0" y="1559967"/>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27" name="Straight Connector 26">
            <a:extLst>
              <a:ext uri="{FF2B5EF4-FFF2-40B4-BE49-F238E27FC236}">
                <a16:creationId xmlns:a16="http://schemas.microsoft.com/office/drawing/2014/main" id="{49CD1692-827B-4C8D-B4A1-134FD04CF4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138745" y="1027906"/>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29" name="Freeform: Shape 28">
            <a:extLst>
              <a:ext uri="{FF2B5EF4-FFF2-40B4-BE49-F238E27FC236}">
                <a16:creationId xmlns:a16="http://schemas.microsoft.com/office/drawing/2014/main" id="{B91ECDA9-56DC-4270-8F33-01C5637B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463438">
            <a:off x="7456580" y="5166682"/>
            <a:ext cx="1835725" cy="2024785"/>
          </a:xfrm>
          <a:custGeom>
            <a:avLst/>
            <a:gdLst>
              <a:gd name="connsiteX0" fmla="*/ 1801138 w 1835725"/>
              <a:gd name="connsiteY0" fmla="*/ 1622662 h 2024785"/>
              <a:gd name="connsiteX1" fmla="*/ 1835717 w 1835725"/>
              <a:gd name="connsiteY1" fmla="*/ 1680254 h 2024785"/>
              <a:gd name="connsiteX2" fmla="*/ 1812568 w 1835725"/>
              <a:gd name="connsiteY2" fmla="*/ 1877193 h 2024785"/>
              <a:gd name="connsiteX3" fmla="*/ 1776210 w 1835725"/>
              <a:gd name="connsiteY3" fmla="*/ 2024785 h 2024785"/>
              <a:gd name="connsiteX4" fmla="*/ 1655772 w 1835725"/>
              <a:gd name="connsiteY4" fmla="*/ 1983449 h 2024785"/>
              <a:gd name="connsiteX5" fmla="*/ 1687591 w 1835725"/>
              <a:gd name="connsiteY5" fmla="*/ 1854495 h 2024785"/>
              <a:gd name="connsiteX6" fmla="*/ 1708939 w 1835725"/>
              <a:gd name="connsiteY6" fmla="*/ 1673301 h 2024785"/>
              <a:gd name="connsiteX7" fmla="*/ 1778129 w 1835725"/>
              <a:gd name="connsiteY7" fmla="*/ 1615979 h 2024785"/>
              <a:gd name="connsiteX8" fmla="*/ 1801138 w 1835725"/>
              <a:gd name="connsiteY8" fmla="*/ 1622662 h 2024785"/>
              <a:gd name="connsiteX9" fmla="*/ 1585229 w 1835725"/>
              <a:gd name="connsiteY9" fmla="*/ 764759 h 2024785"/>
              <a:gd name="connsiteX10" fmla="*/ 1623024 w 1835725"/>
              <a:gd name="connsiteY10" fmla="*/ 792810 h 2024785"/>
              <a:gd name="connsiteX11" fmla="*/ 1777614 w 1835725"/>
              <a:gd name="connsiteY11" fmla="*/ 1157141 h 2024785"/>
              <a:gd name="connsiteX12" fmla="*/ 1733799 w 1835725"/>
              <a:gd name="connsiteY12" fmla="*/ 1235532 h 2024785"/>
              <a:gd name="connsiteX13" fmla="*/ 1716464 w 1835725"/>
              <a:gd name="connsiteY13" fmla="*/ 1237722 h 2024785"/>
              <a:gd name="connsiteX14" fmla="*/ 1716464 w 1835725"/>
              <a:gd name="connsiteY14" fmla="*/ 1237913 h 2024785"/>
              <a:gd name="connsiteX15" fmla="*/ 1655409 w 1835725"/>
              <a:gd name="connsiteY15" fmla="*/ 1191717 h 2024785"/>
              <a:gd name="connsiteX16" fmla="*/ 1513200 w 1835725"/>
              <a:gd name="connsiteY16" fmla="*/ 856627 h 2024785"/>
              <a:gd name="connsiteX17" fmla="*/ 1538499 w 1835725"/>
              <a:gd name="connsiteY17" fmla="*/ 770415 h 2024785"/>
              <a:gd name="connsiteX18" fmla="*/ 1585229 w 1835725"/>
              <a:gd name="connsiteY18" fmla="*/ 764759 h 2024785"/>
              <a:gd name="connsiteX19" fmla="*/ 477919 w 1835725"/>
              <a:gd name="connsiteY19" fmla="*/ 21437 h 2024785"/>
              <a:gd name="connsiteX20" fmla="*/ 509236 w 1835725"/>
              <a:gd name="connsiteY20" fmla="*/ 84182 h 2024785"/>
              <a:gd name="connsiteX21" fmla="*/ 445829 w 1835725"/>
              <a:gd name="connsiteY21" fmla="*/ 139871 h 2024785"/>
              <a:gd name="connsiteX22" fmla="*/ 437447 w 1835725"/>
              <a:gd name="connsiteY22" fmla="*/ 139395 h 2024785"/>
              <a:gd name="connsiteX23" fmla="*/ 73211 w 1835725"/>
              <a:gd name="connsiteY23" fmla="*/ 137204 h 2024785"/>
              <a:gd name="connsiteX24" fmla="*/ 749 w 1835725"/>
              <a:gd name="connsiteY24" fmla="*/ 84082 h 2024785"/>
              <a:gd name="connsiteX25" fmla="*/ 53871 w 1835725"/>
              <a:gd name="connsiteY25" fmla="*/ 11621 h 2024785"/>
              <a:gd name="connsiteX26" fmla="*/ 58352 w 1835725"/>
              <a:gd name="connsiteY26" fmla="*/ 11093 h 2024785"/>
              <a:gd name="connsiteX27" fmla="*/ 454020 w 1835725"/>
              <a:gd name="connsiteY27" fmla="*/ 13474 h 2024785"/>
              <a:gd name="connsiteX28" fmla="*/ 477919 w 1835725"/>
              <a:gd name="connsiteY28" fmla="*/ 21437 h 2024785"/>
              <a:gd name="connsiteX29" fmla="*/ 957797 w 1835725"/>
              <a:gd name="connsiteY29" fmla="*/ 167970 h 2024785"/>
              <a:gd name="connsiteX30" fmla="*/ 1286982 w 1835725"/>
              <a:gd name="connsiteY30" fmla="*/ 387616 h 2024785"/>
              <a:gd name="connsiteX31" fmla="*/ 1293725 w 1835725"/>
              <a:gd name="connsiteY31" fmla="*/ 477075 h 2024785"/>
              <a:gd name="connsiteX32" fmla="*/ 1245453 w 1835725"/>
              <a:gd name="connsiteY32" fmla="*/ 499154 h 2024785"/>
              <a:gd name="connsiteX33" fmla="*/ 1245167 w 1835725"/>
              <a:gd name="connsiteY33" fmla="*/ 499154 h 2024785"/>
              <a:gd name="connsiteX34" fmla="*/ 1203638 w 1835725"/>
              <a:gd name="connsiteY34" fmla="*/ 484104 h 2024785"/>
              <a:gd name="connsiteX35" fmla="*/ 900647 w 1835725"/>
              <a:gd name="connsiteY35" fmla="*/ 281508 h 2024785"/>
              <a:gd name="connsiteX36" fmla="*/ 872454 w 1835725"/>
              <a:gd name="connsiteY36" fmla="*/ 196164 h 2024785"/>
              <a:gd name="connsiteX37" fmla="*/ 957797 w 1835725"/>
              <a:gd name="connsiteY37" fmla="*/ 167970 h 2024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835725" h="2024785">
                <a:moveTo>
                  <a:pt x="1801138" y="1622662"/>
                </a:moveTo>
                <a:cubicBezTo>
                  <a:pt x="1822105" y="1633400"/>
                  <a:pt x="1836117" y="1655372"/>
                  <a:pt x="1835717" y="1680254"/>
                </a:cubicBezTo>
                <a:cubicBezTo>
                  <a:pt x="1832093" y="1746382"/>
                  <a:pt x="1824354" y="1812154"/>
                  <a:pt x="1812568" y="1877193"/>
                </a:cubicBezTo>
                <a:lnTo>
                  <a:pt x="1776210" y="2024785"/>
                </a:lnTo>
                <a:lnTo>
                  <a:pt x="1655772" y="1983449"/>
                </a:lnTo>
                <a:lnTo>
                  <a:pt x="1687591" y="1854495"/>
                </a:lnTo>
                <a:cubicBezTo>
                  <a:pt x="1698455" y="1794657"/>
                  <a:pt x="1705590" y="1734142"/>
                  <a:pt x="1708939" y="1673301"/>
                </a:cubicBezTo>
                <a:cubicBezTo>
                  <a:pt x="1712216" y="1638363"/>
                  <a:pt x="1743190" y="1612703"/>
                  <a:pt x="1778129" y="1615979"/>
                </a:cubicBezTo>
                <a:cubicBezTo>
                  <a:pt x="1786387" y="1616753"/>
                  <a:pt x="1794149" y="1619084"/>
                  <a:pt x="1801138" y="1622662"/>
                </a:cubicBezTo>
                <a:close/>
                <a:moveTo>
                  <a:pt x="1585229" y="764759"/>
                </a:moveTo>
                <a:cubicBezTo>
                  <a:pt x="1600438" y="768789"/>
                  <a:pt x="1614156" y="778436"/>
                  <a:pt x="1623024" y="792810"/>
                </a:cubicBezTo>
                <a:cubicBezTo>
                  <a:pt x="1689575" y="907319"/>
                  <a:pt x="1741505" y="1029715"/>
                  <a:pt x="1777614" y="1157141"/>
                </a:cubicBezTo>
                <a:cubicBezTo>
                  <a:pt x="1787149" y="1190888"/>
                  <a:pt x="1767537" y="1225969"/>
                  <a:pt x="1733799" y="1235532"/>
                </a:cubicBezTo>
                <a:cubicBezTo>
                  <a:pt x="1728151" y="1237046"/>
                  <a:pt x="1722312" y="1237780"/>
                  <a:pt x="1716464" y="1237722"/>
                </a:cubicBezTo>
                <a:lnTo>
                  <a:pt x="1716464" y="1237913"/>
                </a:lnTo>
                <a:cubicBezTo>
                  <a:pt x="1688070" y="1237913"/>
                  <a:pt x="1663124" y="1219044"/>
                  <a:pt x="1655409" y="1191717"/>
                </a:cubicBezTo>
                <a:cubicBezTo>
                  <a:pt x="1622214" y="1074512"/>
                  <a:pt x="1574437" y="961936"/>
                  <a:pt x="1513200" y="856627"/>
                </a:cubicBezTo>
                <a:cubicBezTo>
                  <a:pt x="1496379" y="825834"/>
                  <a:pt x="1507704" y="787236"/>
                  <a:pt x="1538499" y="770415"/>
                </a:cubicBezTo>
                <a:cubicBezTo>
                  <a:pt x="1553325" y="762319"/>
                  <a:pt x="1570022" y="760730"/>
                  <a:pt x="1585229" y="764759"/>
                </a:cubicBezTo>
                <a:close/>
                <a:moveTo>
                  <a:pt x="477919" y="21437"/>
                </a:moveTo>
                <a:cubicBezTo>
                  <a:pt x="499341" y="33775"/>
                  <a:pt x="512445" y="58102"/>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89834" y="-4456"/>
                  <a:pt x="322735" y="-3656"/>
                  <a:pt x="454020" y="13474"/>
                </a:cubicBezTo>
                <a:cubicBezTo>
                  <a:pt x="462713" y="14543"/>
                  <a:pt x="470778" y="17324"/>
                  <a:pt x="477919" y="21437"/>
                </a:cubicBezTo>
                <a:close/>
                <a:moveTo>
                  <a:pt x="957797" y="167970"/>
                </a:move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8235" y="164811"/>
                  <a:pt x="926445" y="152188"/>
                  <a:pt x="957797" y="167970"/>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1" name="Freeform: Shape 30">
            <a:extLst>
              <a:ext uri="{FF2B5EF4-FFF2-40B4-BE49-F238E27FC236}">
                <a16:creationId xmlns:a16="http://schemas.microsoft.com/office/drawing/2014/main" id="{75F47824-961D-465D-84F9-EAE11BC617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09527" y="6033795"/>
            <a:ext cx="1991064" cy="824205"/>
          </a:xfrm>
          <a:custGeom>
            <a:avLst/>
            <a:gdLst>
              <a:gd name="connsiteX0" fmla="*/ 995532 w 1991064"/>
              <a:gd name="connsiteY0" fmla="*/ 0 h 824205"/>
              <a:gd name="connsiteX1" fmla="*/ 1984823 w 1991064"/>
              <a:gd name="connsiteY1" fmla="*/ 784423 h 824205"/>
              <a:gd name="connsiteX2" fmla="*/ 1991064 w 1991064"/>
              <a:gd name="connsiteY2" fmla="*/ 824205 h 824205"/>
              <a:gd name="connsiteX3" fmla="*/ 0 w 1991064"/>
              <a:gd name="connsiteY3" fmla="*/ 824205 h 824205"/>
              <a:gd name="connsiteX4" fmla="*/ 6241 w 1991064"/>
              <a:gd name="connsiteY4" fmla="*/ 784423 h 824205"/>
              <a:gd name="connsiteX5" fmla="*/ 995532 w 1991064"/>
              <a:gd name="connsiteY5" fmla="*/ 0 h 824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91064" h="824205">
                <a:moveTo>
                  <a:pt x="995532" y="0"/>
                </a:moveTo>
                <a:cubicBezTo>
                  <a:pt x="1483521" y="0"/>
                  <a:pt x="1890663" y="336754"/>
                  <a:pt x="1984823" y="784423"/>
                </a:cubicBezTo>
                <a:lnTo>
                  <a:pt x="1991064" y="824205"/>
                </a:lnTo>
                <a:lnTo>
                  <a:pt x="0" y="824205"/>
                </a:lnTo>
                <a:lnTo>
                  <a:pt x="6241" y="784423"/>
                </a:lnTo>
                <a:cubicBezTo>
                  <a:pt x="100402" y="336754"/>
                  <a:pt x="507544" y="0"/>
                  <a:pt x="995532"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3" name="Freeform: Shape 32">
            <a:extLst>
              <a:ext uri="{FF2B5EF4-FFF2-40B4-BE49-F238E27FC236}">
                <a16:creationId xmlns:a16="http://schemas.microsoft.com/office/drawing/2014/main" id="{FEC9DA3E-C1D7-472D-B7C0-F71AE41FB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51696" y="5519196"/>
            <a:ext cx="1340305" cy="1338805"/>
          </a:xfrm>
          <a:custGeom>
            <a:avLst/>
            <a:gdLst>
              <a:gd name="connsiteX0" fmla="*/ 61913 w 1340305"/>
              <a:gd name="connsiteY0" fmla="*/ 0 h 1338805"/>
              <a:gd name="connsiteX1" fmla="*/ 1340305 w 1340305"/>
              <a:gd name="connsiteY1" fmla="*/ 0 h 1338805"/>
              <a:gd name="connsiteX2" fmla="*/ 1340305 w 1340305"/>
              <a:gd name="connsiteY2" fmla="*/ 123825 h 1338805"/>
              <a:gd name="connsiteX3" fmla="*/ 123825 w 1340305"/>
              <a:gd name="connsiteY3" fmla="*/ 123825 h 1338805"/>
              <a:gd name="connsiteX4" fmla="*/ 123825 w 1340305"/>
              <a:gd name="connsiteY4" fmla="*/ 1338805 h 1338805"/>
              <a:gd name="connsiteX5" fmla="*/ 0 w 1340305"/>
              <a:gd name="connsiteY5" fmla="*/ 1338805 h 1338805"/>
              <a:gd name="connsiteX6" fmla="*/ 0 w 1340305"/>
              <a:gd name="connsiteY6" fmla="*/ 61913 h 1338805"/>
              <a:gd name="connsiteX7" fmla="*/ 61913 w 1340305"/>
              <a:gd name="connsiteY7" fmla="*/ 0 h 1338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40305" h="1338805">
                <a:moveTo>
                  <a:pt x="61913" y="0"/>
                </a:moveTo>
                <a:lnTo>
                  <a:pt x="1340305" y="0"/>
                </a:lnTo>
                <a:lnTo>
                  <a:pt x="1340305" y="123825"/>
                </a:lnTo>
                <a:lnTo>
                  <a:pt x="123825" y="123825"/>
                </a:lnTo>
                <a:lnTo>
                  <a:pt x="123825" y="1338805"/>
                </a:lnTo>
                <a:lnTo>
                  <a:pt x="0" y="1338805"/>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7" name="Immagine 6" descr="Immagine che contiene testo, schermata, Carattere, documento&#10;&#10;Descrizione generata automaticamente">
            <a:extLst>
              <a:ext uri="{FF2B5EF4-FFF2-40B4-BE49-F238E27FC236}">
                <a16:creationId xmlns:a16="http://schemas.microsoft.com/office/drawing/2014/main" id="{4EEBE02F-1C3E-8403-9857-881BCCDE554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08001" y="599075"/>
            <a:ext cx="6084000" cy="5839069"/>
          </a:xfrm>
          <a:prstGeom prst="rect">
            <a:avLst/>
          </a:prstGeom>
        </p:spPr>
      </p:pic>
      <p:sp>
        <p:nvSpPr>
          <p:cNvPr id="8" name="CasellaDiTesto 7">
            <a:extLst>
              <a:ext uri="{FF2B5EF4-FFF2-40B4-BE49-F238E27FC236}">
                <a16:creationId xmlns:a16="http://schemas.microsoft.com/office/drawing/2014/main" id="{775A340F-21F9-C15F-A4A1-77E0E33B81B2}"/>
              </a:ext>
            </a:extLst>
          </p:cNvPr>
          <p:cNvSpPr txBox="1"/>
          <p:nvPr/>
        </p:nvSpPr>
        <p:spPr>
          <a:xfrm>
            <a:off x="39760" y="4903304"/>
            <a:ext cx="6191802" cy="923330"/>
          </a:xfrm>
          <a:prstGeom prst="rect">
            <a:avLst/>
          </a:prstGeom>
          <a:noFill/>
        </p:spPr>
        <p:txBody>
          <a:bodyPr wrap="square" rtlCol="0">
            <a:spAutoFit/>
          </a:bodyPr>
          <a:lstStyle/>
          <a:p>
            <a:r>
              <a:rPr lang="it-IT" b="0" i="0" dirty="0" err="1">
                <a:solidFill>
                  <a:srgbClr val="222222"/>
                </a:solidFill>
                <a:effectLst/>
                <a:latin typeface="Helvetica Neue" panose="02000503000000020004" pitchFamily="2" charset="0"/>
              </a:rPr>
              <a:t>Bozdal</a:t>
            </a:r>
            <a:r>
              <a:rPr lang="it-IT" b="0" i="0" dirty="0">
                <a:solidFill>
                  <a:srgbClr val="222222"/>
                </a:solidFill>
                <a:effectLst/>
                <a:latin typeface="Helvetica Neue" panose="02000503000000020004" pitchFamily="2" charset="0"/>
              </a:rPr>
              <a:t>, M.; Samie, M.; </a:t>
            </a:r>
            <a:r>
              <a:rPr lang="it-IT" b="0" i="0" dirty="0" err="1">
                <a:solidFill>
                  <a:srgbClr val="222222"/>
                </a:solidFill>
                <a:effectLst/>
                <a:latin typeface="Helvetica Neue" panose="02000503000000020004" pitchFamily="2" charset="0"/>
              </a:rPr>
              <a:t>Aslam</a:t>
            </a:r>
            <a:r>
              <a:rPr lang="it-IT" b="0" i="0" dirty="0">
                <a:solidFill>
                  <a:srgbClr val="222222"/>
                </a:solidFill>
                <a:effectLst/>
                <a:latin typeface="Helvetica Neue" panose="02000503000000020004" pitchFamily="2" charset="0"/>
              </a:rPr>
              <a:t>, S.; </a:t>
            </a:r>
            <a:r>
              <a:rPr lang="it-IT" b="0" i="0" dirty="0" err="1">
                <a:solidFill>
                  <a:srgbClr val="222222"/>
                </a:solidFill>
                <a:effectLst/>
                <a:latin typeface="Helvetica Neue" panose="02000503000000020004" pitchFamily="2" charset="0"/>
              </a:rPr>
              <a:t>Jennions</a:t>
            </a:r>
            <a:r>
              <a:rPr lang="it-IT" b="0" i="0" dirty="0">
                <a:solidFill>
                  <a:srgbClr val="222222"/>
                </a:solidFill>
                <a:effectLst/>
                <a:latin typeface="Helvetica Neue" panose="02000503000000020004" pitchFamily="2" charset="0"/>
              </a:rPr>
              <a:t>, I. Evaluation of CAN Bus Security Challenges. </a:t>
            </a:r>
            <a:r>
              <a:rPr lang="it-IT" b="0" i="1" dirty="0" err="1">
                <a:solidFill>
                  <a:srgbClr val="222222"/>
                </a:solidFill>
                <a:effectLst/>
                <a:latin typeface="Helvetica Neue" panose="02000503000000020004" pitchFamily="2" charset="0"/>
              </a:rPr>
              <a:t>Sensors</a:t>
            </a:r>
            <a:r>
              <a:rPr lang="it-IT" b="0" i="0" dirty="0">
                <a:solidFill>
                  <a:srgbClr val="222222"/>
                </a:solidFill>
                <a:effectLst/>
                <a:latin typeface="Helvetica Neue" panose="02000503000000020004" pitchFamily="2" charset="0"/>
              </a:rPr>
              <a:t> </a:t>
            </a:r>
            <a:r>
              <a:rPr lang="it-IT" b="1" i="0" dirty="0">
                <a:solidFill>
                  <a:srgbClr val="222222"/>
                </a:solidFill>
                <a:effectLst/>
                <a:latin typeface="Helvetica Neue" panose="02000503000000020004" pitchFamily="2" charset="0"/>
              </a:rPr>
              <a:t>2020</a:t>
            </a:r>
            <a:r>
              <a:rPr lang="it-IT" b="0" i="0" dirty="0">
                <a:solidFill>
                  <a:srgbClr val="222222"/>
                </a:solidFill>
                <a:effectLst/>
                <a:latin typeface="Helvetica Neue" panose="02000503000000020004" pitchFamily="2" charset="0"/>
              </a:rPr>
              <a:t>, </a:t>
            </a:r>
            <a:r>
              <a:rPr lang="it-IT" b="0" i="1" dirty="0">
                <a:solidFill>
                  <a:srgbClr val="222222"/>
                </a:solidFill>
                <a:effectLst/>
                <a:latin typeface="Helvetica Neue" panose="02000503000000020004" pitchFamily="2" charset="0"/>
              </a:rPr>
              <a:t>20</a:t>
            </a:r>
            <a:r>
              <a:rPr lang="it-IT" b="0" i="0" dirty="0">
                <a:solidFill>
                  <a:srgbClr val="222222"/>
                </a:solidFill>
                <a:effectLst/>
                <a:latin typeface="Helvetica Neue" panose="02000503000000020004" pitchFamily="2" charset="0"/>
              </a:rPr>
              <a:t>, 2364. https://</a:t>
            </a:r>
            <a:r>
              <a:rPr lang="it-IT" b="0" i="0" dirty="0" err="1">
                <a:solidFill>
                  <a:srgbClr val="222222"/>
                </a:solidFill>
                <a:effectLst/>
                <a:latin typeface="Helvetica Neue" panose="02000503000000020004" pitchFamily="2" charset="0"/>
              </a:rPr>
              <a:t>doi.org</a:t>
            </a:r>
            <a:r>
              <a:rPr lang="it-IT" b="0" i="0" dirty="0">
                <a:solidFill>
                  <a:srgbClr val="222222"/>
                </a:solidFill>
                <a:effectLst/>
                <a:latin typeface="Helvetica Neue" panose="02000503000000020004" pitchFamily="2" charset="0"/>
              </a:rPr>
              <a:t>/10.3390/s20082364</a:t>
            </a:r>
            <a:endParaRPr lang="it-IT" dirty="0"/>
          </a:p>
        </p:txBody>
      </p:sp>
    </p:spTree>
    <p:extLst>
      <p:ext uri="{BB962C8B-B14F-4D97-AF65-F5344CB8AC3E}">
        <p14:creationId xmlns:p14="http://schemas.microsoft.com/office/powerpoint/2010/main" val="3636534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8A7BA06D-B3FF-4E91-8639-B4569AE3A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Arc 10">
            <a:extLst>
              <a:ext uri="{FF2B5EF4-FFF2-40B4-BE49-F238E27FC236}">
                <a16:creationId xmlns:a16="http://schemas.microsoft.com/office/drawing/2014/main" id="{2B30C86D-5A07-48BC-9C9D-6F9A2DB1E9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useBgFill="1">
        <p:nvSpPr>
          <p:cNvPr id="13" name="Rectangle 12">
            <a:extLst>
              <a:ext uri="{FF2B5EF4-FFF2-40B4-BE49-F238E27FC236}">
                <a16:creationId xmlns:a16="http://schemas.microsoft.com/office/drawing/2014/main" id="{8930EBA3-4D2E-42E8-B828-834555328D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Arc 14">
            <a:extLst>
              <a:ext uri="{FF2B5EF4-FFF2-40B4-BE49-F238E27FC236}">
                <a16:creationId xmlns:a16="http://schemas.microsoft.com/office/drawing/2014/main" id="{E58B2195-5055-402F-A3E7-53FF0E4980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25836" y="775849"/>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olo 1">
            <a:extLst>
              <a:ext uri="{FF2B5EF4-FFF2-40B4-BE49-F238E27FC236}">
                <a16:creationId xmlns:a16="http://schemas.microsoft.com/office/drawing/2014/main" id="{F4425022-37C8-8255-38C4-D10B7CE5D140}"/>
              </a:ext>
            </a:extLst>
          </p:cNvPr>
          <p:cNvSpPr>
            <a:spLocks noGrp="1"/>
          </p:cNvSpPr>
          <p:nvPr>
            <p:ph type="title"/>
          </p:nvPr>
        </p:nvSpPr>
        <p:spPr>
          <a:xfrm>
            <a:off x="6417732" y="957715"/>
            <a:ext cx="5130798" cy="2750419"/>
          </a:xfrm>
        </p:spPr>
        <p:txBody>
          <a:bodyPr vert="horz" lIns="91440" tIns="45720" rIns="91440" bIns="45720" rtlCol="0" anchor="b">
            <a:normAutofit/>
          </a:bodyPr>
          <a:lstStyle/>
          <a:p>
            <a:pPr algn="ctr"/>
            <a:r>
              <a:rPr lang="it-IT" sz="6000" kern="1200" dirty="0">
                <a:solidFill>
                  <a:schemeClr val="tx1"/>
                </a:solidFill>
                <a:latin typeface="+mj-lt"/>
                <a:ea typeface="+mj-ea"/>
                <a:cs typeface="+mj-cs"/>
              </a:rPr>
              <a:t>Obiettivi del Lavoro di Tesi</a:t>
            </a:r>
          </a:p>
        </p:txBody>
      </p:sp>
      <p:pic>
        <p:nvPicPr>
          <p:cNvPr id="5" name="Picture 4" descr="Chiave con riempimento a tinta unita">
            <a:extLst>
              <a:ext uri="{FF2B5EF4-FFF2-40B4-BE49-F238E27FC236}">
                <a16:creationId xmlns:a16="http://schemas.microsoft.com/office/drawing/2014/main" id="{39C33E0F-BBD4-E822-800E-B184A782E97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953576" y="1476434"/>
            <a:ext cx="3905131" cy="3905131"/>
          </a:xfrm>
          <a:custGeom>
            <a:avLst/>
            <a:gdLst/>
            <a:ahLst/>
            <a:cxnLst/>
            <a:rect l="l" t="t" r="r" b="b"/>
            <a:pathLst>
              <a:path w="6094252" h="6857998">
                <a:moveTo>
                  <a:pt x="0" y="0"/>
                </a:moveTo>
                <a:lnTo>
                  <a:pt x="5898122" y="0"/>
                </a:lnTo>
                <a:cubicBezTo>
                  <a:pt x="6006442" y="0"/>
                  <a:pt x="6094252" y="87810"/>
                  <a:pt x="6094252" y="196130"/>
                </a:cubicBezTo>
                <a:lnTo>
                  <a:pt x="6094252" y="6661869"/>
                </a:lnTo>
                <a:cubicBezTo>
                  <a:pt x="6094252" y="6756649"/>
                  <a:pt x="6027023" y="6835726"/>
                  <a:pt x="5937649" y="6854015"/>
                </a:cubicBezTo>
                <a:lnTo>
                  <a:pt x="5898132" y="6857998"/>
                </a:lnTo>
                <a:lnTo>
                  <a:pt x="0" y="6857998"/>
                </a:lnTo>
                <a:close/>
              </a:path>
            </a:pathLst>
          </a:custGeom>
        </p:spPr>
      </p:pic>
      <p:sp>
        <p:nvSpPr>
          <p:cNvPr id="17" name="Oval 16">
            <a:extLst>
              <a:ext uri="{FF2B5EF4-FFF2-40B4-BE49-F238E27FC236}">
                <a16:creationId xmlns:a16="http://schemas.microsoft.com/office/drawing/2014/main" id="{528AA953-F4F9-4DC5-97C7-491F4AF937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97079" y="5607717"/>
            <a:ext cx="513442" cy="499514"/>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609093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CD81A2A-6ED4-4EF4-A14C-912D31E148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olo 1">
            <a:extLst>
              <a:ext uri="{FF2B5EF4-FFF2-40B4-BE49-F238E27FC236}">
                <a16:creationId xmlns:a16="http://schemas.microsoft.com/office/drawing/2014/main" id="{BEFD6EB8-EE35-455A-766D-D7991497D082}"/>
              </a:ext>
            </a:extLst>
          </p:cNvPr>
          <p:cNvSpPr>
            <a:spLocks noGrp="1"/>
          </p:cNvSpPr>
          <p:nvPr>
            <p:ph type="title"/>
          </p:nvPr>
        </p:nvSpPr>
        <p:spPr>
          <a:xfrm>
            <a:off x="838200" y="365125"/>
            <a:ext cx="5393361" cy="1325563"/>
          </a:xfrm>
        </p:spPr>
        <p:txBody>
          <a:bodyPr>
            <a:normAutofit/>
          </a:bodyPr>
          <a:lstStyle/>
          <a:p>
            <a:r>
              <a:rPr lang="it-IT" dirty="0"/>
              <a:t>Obiettivo</a:t>
            </a:r>
          </a:p>
        </p:txBody>
      </p:sp>
      <p:sp>
        <p:nvSpPr>
          <p:cNvPr id="12" name="Freeform: Shape 11">
            <a:extLst>
              <a:ext uri="{FF2B5EF4-FFF2-40B4-BE49-F238E27FC236}">
                <a16:creationId xmlns:a16="http://schemas.microsoft.com/office/drawing/2014/main" id="{1661932C-CA15-4E17-B115-FAE7CBEE47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198657" y="1"/>
            <a:ext cx="1155142" cy="625027"/>
          </a:xfrm>
          <a:custGeom>
            <a:avLst/>
            <a:gdLst>
              <a:gd name="connsiteX0" fmla="*/ 4784 w 1155142"/>
              <a:gd name="connsiteY0" fmla="*/ 0 h 625027"/>
              <a:gd name="connsiteX1" fmla="*/ 1150358 w 1155142"/>
              <a:gd name="connsiteY1" fmla="*/ 0 h 625027"/>
              <a:gd name="connsiteX2" fmla="*/ 1155142 w 1155142"/>
              <a:gd name="connsiteY2" fmla="*/ 47456 h 625027"/>
              <a:gd name="connsiteX3" fmla="*/ 577571 w 1155142"/>
              <a:gd name="connsiteY3" fmla="*/ 625027 h 625027"/>
              <a:gd name="connsiteX4" fmla="*/ 0 w 1155142"/>
              <a:gd name="connsiteY4" fmla="*/ 47456 h 6250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625027">
                <a:moveTo>
                  <a:pt x="4784" y="0"/>
                </a:moveTo>
                <a:lnTo>
                  <a:pt x="1150358" y="0"/>
                </a:lnTo>
                <a:lnTo>
                  <a:pt x="1155142" y="47456"/>
                </a:lnTo>
                <a:cubicBezTo>
                  <a:pt x="1155142" y="366440"/>
                  <a:pt x="896555" y="625027"/>
                  <a:pt x="577571" y="625027"/>
                </a:cubicBezTo>
                <a:cubicBezTo>
                  <a:pt x="258587" y="625027"/>
                  <a:pt x="0" y="366440"/>
                  <a:pt x="0" y="47456"/>
                </a:cubicBezTo>
                <a:close/>
              </a:path>
            </a:pathLst>
          </a:custGeom>
          <a:solidFill>
            <a:schemeClr val="accent5">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Segnaposto contenuto 2">
            <a:extLst>
              <a:ext uri="{FF2B5EF4-FFF2-40B4-BE49-F238E27FC236}">
                <a16:creationId xmlns:a16="http://schemas.microsoft.com/office/drawing/2014/main" id="{96081A46-6576-12F4-419A-C80F3D4E70BC}"/>
              </a:ext>
            </a:extLst>
          </p:cNvPr>
          <p:cNvSpPr>
            <a:spLocks noGrp="1"/>
          </p:cNvSpPr>
          <p:nvPr>
            <p:ph idx="1"/>
          </p:nvPr>
        </p:nvSpPr>
        <p:spPr>
          <a:xfrm>
            <a:off x="838200" y="1825625"/>
            <a:ext cx="5393361" cy="4351338"/>
          </a:xfrm>
        </p:spPr>
        <p:txBody>
          <a:bodyPr>
            <a:normAutofit/>
          </a:bodyPr>
          <a:lstStyle/>
          <a:p>
            <a:pPr marL="0" indent="0">
              <a:buNone/>
            </a:pPr>
            <a:r>
              <a:rPr lang="it-IT" sz="2400" dirty="0"/>
              <a:t>Risolvere i problemi di sicurezza del </a:t>
            </a:r>
            <a:r>
              <a:rPr lang="it-IT" sz="2400" b="1" dirty="0"/>
              <a:t>Payload</a:t>
            </a:r>
            <a:r>
              <a:rPr lang="it-IT" sz="2400" dirty="0"/>
              <a:t> mediante uno strato di protezione basato su una soluzione crittografica ibrida che fa uso di algoritmi </a:t>
            </a:r>
            <a:r>
              <a:rPr lang="it-IT" sz="2400" b="1" dirty="0"/>
              <a:t>Post-Quantistici</a:t>
            </a:r>
            <a:endParaRPr lang="it-IT" sz="2400" dirty="0"/>
          </a:p>
        </p:txBody>
      </p:sp>
      <p:sp>
        <p:nvSpPr>
          <p:cNvPr id="14" name="Oval 13">
            <a:extLst>
              <a:ext uri="{FF2B5EF4-FFF2-40B4-BE49-F238E27FC236}">
                <a16:creationId xmlns:a16="http://schemas.microsoft.com/office/drawing/2014/main" id="{8590ADD5-9383-4D3D-9047-3DA2593CCB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08185" y="3423959"/>
            <a:ext cx="540822" cy="540822"/>
          </a:xfrm>
          <a:prstGeom prst="ellipse">
            <a:avLst/>
          </a:prstGeom>
          <a:noFill/>
          <a:ln w="1270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Immagine 4" descr="Immagine che contiene Elementi grafici, simbolo, cerchio, grafica&#10;&#10;Descrizione generata automaticamente">
            <a:extLst>
              <a:ext uri="{FF2B5EF4-FFF2-40B4-BE49-F238E27FC236}">
                <a16:creationId xmlns:a16="http://schemas.microsoft.com/office/drawing/2014/main" id="{64F5C2D1-EB78-4890-B0AB-59CC864203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87184" y="1216485"/>
            <a:ext cx="3781051" cy="3781051"/>
          </a:xfrm>
          <a:custGeom>
            <a:avLst/>
            <a:gdLst/>
            <a:ahLst/>
            <a:cxnLst/>
            <a:rect l="l" t="t" r="r" b="b"/>
            <a:pathLst>
              <a:path w="4114800" h="5712488">
                <a:moveTo>
                  <a:pt x="133155" y="0"/>
                </a:moveTo>
                <a:lnTo>
                  <a:pt x="3981645" y="0"/>
                </a:lnTo>
                <a:cubicBezTo>
                  <a:pt x="4055184" y="0"/>
                  <a:pt x="4114800" y="59616"/>
                  <a:pt x="4114800" y="133155"/>
                </a:cubicBezTo>
                <a:lnTo>
                  <a:pt x="4114800" y="5579333"/>
                </a:lnTo>
                <a:cubicBezTo>
                  <a:pt x="4114800" y="5652872"/>
                  <a:pt x="4055184" y="5712488"/>
                  <a:pt x="3981645" y="5712488"/>
                </a:cubicBezTo>
                <a:lnTo>
                  <a:pt x="133155" y="5712488"/>
                </a:lnTo>
                <a:cubicBezTo>
                  <a:pt x="59616" y="5712488"/>
                  <a:pt x="0" y="5652872"/>
                  <a:pt x="0" y="5579333"/>
                </a:cubicBezTo>
                <a:lnTo>
                  <a:pt x="0" y="133155"/>
                </a:lnTo>
                <a:cubicBezTo>
                  <a:pt x="0" y="59616"/>
                  <a:pt x="59616" y="0"/>
                  <a:pt x="133155" y="0"/>
                </a:cubicBezTo>
                <a:close/>
              </a:path>
            </a:pathLst>
          </a:custGeom>
        </p:spPr>
      </p:pic>
      <p:sp>
        <p:nvSpPr>
          <p:cNvPr id="16" name="Freeform: Shape 15">
            <a:extLst>
              <a:ext uri="{FF2B5EF4-FFF2-40B4-BE49-F238E27FC236}">
                <a16:creationId xmlns:a16="http://schemas.microsoft.com/office/drawing/2014/main" id="{DABE3E45-88CF-45D8-8D40-C773324D93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49602" y="1"/>
            <a:ext cx="2066948" cy="1621879"/>
          </a:xfrm>
          <a:custGeom>
            <a:avLst/>
            <a:gdLst>
              <a:gd name="connsiteX0" fmla="*/ 0 w 2066948"/>
              <a:gd name="connsiteY0" fmla="*/ 0 h 1621879"/>
              <a:gd name="connsiteX1" fmla="*/ 123825 w 2066948"/>
              <a:gd name="connsiteY1" fmla="*/ 0 h 1621879"/>
              <a:gd name="connsiteX2" fmla="*/ 123825 w 2066948"/>
              <a:gd name="connsiteY2" fmla="*/ 1452620 h 1621879"/>
              <a:gd name="connsiteX3" fmla="*/ 1881378 w 2066948"/>
              <a:gd name="connsiteY3" fmla="*/ 436017 h 1621879"/>
              <a:gd name="connsiteX4" fmla="*/ 1127572 w 2066948"/>
              <a:gd name="connsiteY4" fmla="*/ 0 h 1621879"/>
              <a:gd name="connsiteX5" fmla="*/ 1374887 w 2066948"/>
              <a:gd name="connsiteY5" fmla="*/ 0 h 1621879"/>
              <a:gd name="connsiteX6" fmla="*/ 2035969 w 2066948"/>
              <a:gd name="connsiteY6" fmla="*/ 382391 h 1621879"/>
              <a:gd name="connsiteX7" fmla="*/ 2058648 w 2066948"/>
              <a:gd name="connsiteY7" fmla="*/ 466963 h 1621879"/>
              <a:gd name="connsiteX8" fmla="*/ 2035969 w 2066948"/>
              <a:gd name="connsiteY8" fmla="*/ 489642 h 1621879"/>
              <a:gd name="connsiteX9" fmla="*/ 92869 w 2066948"/>
              <a:gd name="connsiteY9" fmla="*/ 1613592 h 1621879"/>
              <a:gd name="connsiteX10" fmla="*/ 61913 w 2066948"/>
              <a:gd name="connsiteY10" fmla="*/ 1621879 h 1621879"/>
              <a:gd name="connsiteX11" fmla="*/ 0 w 2066948"/>
              <a:gd name="connsiteY11" fmla="*/ 1559967 h 1621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66948" h="1621879">
                <a:moveTo>
                  <a:pt x="0" y="0"/>
                </a:moveTo>
                <a:lnTo>
                  <a:pt x="123825" y="0"/>
                </a:lnTo>
                <a:lnTo>
                  <a:pt x="123825" y="1452620"/>
                </a:lnTo>
                <a:lnTo>
                  <a:pt x="1881378" y="436017"/>
                </a:lnTo>
                <a:lnTo>
                  <a:pt x="1127572" y="0"/>
                </a:lnTo>
                <a:lnTo>
                  <a:pt x="1374887" y="0"/>
                </a:lnTo>
                <a:lnTo>
                  <a:pt x="2035969" y="382391"/>
                </a:lnTo>
                <a:cubicBezTo>
                  <a:pt x="2065582" y="399479"/>
                  <a:pt x="2075745" y="437340"/>
                  <a:pt x="2058648" y="466963"/>
                </a:cubicBezTo>
                <a:cubicBezTo>
                  <a:pt x="2053219" y="476384"/>
                  <a:pt x="2045389" y="484204"/>
                  <a:pt x="2035969" y="489642"/>
                </a:cubicBezTo>
                <a:lnTo>
                  <a:pt x="92869" y="1613592"/>
                </a:lnTo>
                <a:cubicBezTo>
                  <a:pt x="83458" y="1619031"/>
                  <a:pt x="72780" y="1621889"/>
                  <a:pt x="61913" y="1621879"/>
                </a:cubicBezTo>
                <a:cubicBezTo>
                  <a:pt x="27719" y="1621879"/>
                  <a:pt x="0" y="1594161"/>
                  <a:pt x="0" y="1559967"/>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18" name="Straight Connector 17">
            <a:extLst>
              <a:ext uri="{FF2B5EF4-FFF2-40B4-BE49-F238E27FC236}">
                <a16:creationId xmlns:a16="http://schemas.microsoft.com/office/drawing/2014/main" id="{49CD1692-827B-4C8D-B4A1-134FD04CF4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138745" y="1027906"/>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20" name="Freeform: Shape 19">
            <a:extLst>
              <a:ext uri="{FF2B5EF4-FFF2-40B4-BE49-F238E27FC236}">
                <a16:creationId xmlns:a16="http://schemas.microsoft.com/office/drawing/2014/main" id="{B91ECDA9-56DC-4270-8F33-01C5637B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463438">
            <a:off x="7456580" y="5166682"/>
            <a:ext cx="1835725" cy="2024785"/>
          </a:xfrm>
          <a:custGeom>
            <a:avLst/>
            <a:gdLst>
              <a:gd name="connsiteX0" fmla="*/ 1801138 w 1835725"/>
              <a:gd name="connsiteY0" fmla="*/ 1622662 h 2024785"/>
              <a:gd name="connsiteX1" fmla="*/ 1835717 w 1835725"/>
              <a:gd name="connsiteY1" fmla="*/ 1680254 h 2024785"/>
              <a:gd name="connsiteX2" fmla="*/ 1812568 w 1835725"/>
              <a:gd name="connsiteY2" fmla="*/ 1877193 h 2024785"/>
              <a:gd name="connsiteX3" fmla="*/ 1776210 w 1835725"/>
              <a:gd name="connsiteY3" fmla="*/ 2024785 h 2024785"/>
              <a:gd name="connsiteX4" fmla="*/ 1655772 w 1835725"/>
              <a:gd name="connsiteY4" fmla="*/ 1983449 h 2024785"/>
              <a:gd name="connsiteX5" fmla="*/ 1687591 w 1835725"/>
              <a:gd name="connsiteY5" fmla="*/ 1854495 h 2024785"/>
              <a:gd name="connsiteX6" fmla="*/ 1708939 w 1835725"/>
              <a:gd name="connsiteY6" fmla="*/ 1673301 h 2024785"/>
              <a:gd name="connsiteX7" fmla="*/ 1778129 w 1835725"/>
              <a:gd name="connsiteY7" fmla="*/ 1615979 h 2024785"/>
              <a:gd name="connsiteX8" fmla="*/ 1801138 w 1835725"/>
              <a:gd name="connsiteY8" fmla="*/ 1622662 h 2024785"/>
              <a:gd name="connsiteX9" fmla="*/ 1585229 w 1835725"/>
              <a:gd name="connsiteY9" fmla="*/ 764759 h 2024785"/>
              <a:gd name="connsiteX10" fmla="*/ 1623024 w 1835725"/>
              <a:gd name="connsiteY10" fmla="*/ 792810 h 2024785"/>
              <a:gd name="connsiteX11" fmla="*/ 1777614 w 1835725"/>
              <a:gd name="connsiteY11" fmla="*/ 1157141 h 2024785"/>
              <a:gd name="connsiteX12" fmla="*/ 1733799 w 1835725"/>
              <a:gd name="connsiteY12" fmla="*/ 1235532 h 2024785"/>
              <a:gd name="connsiteX13" fmla="*/ 1716464 w 1835725"/>
              <a:gd name="connsiteY13" fmla="*/ 1237722 h 2024785"/>
              <a:gd name="connsiteX14" fmla="*/ 1716464 w 1835725"/>
              <a:gd name="connsiteY14" fmla="*/ 1237913 h 2024785"/>
              <a:gd name="connsiteX15" fmla="*/ 1655409 w 1835725"/>
              <a:gd name="connsiteY15" fmla="*/ 1191717 h 2024785"/>
              <a:gd name="connsiteX16" fmla="*/ 1513200 w 1835725"/>
              <a:gd name="connsiteY16" fmla="*/ 856627 h 2024785"/>
              <a:gd name="connsiteX17" fmla="*/ 1538499 w 1835725"/>
              <a:gd name="connsiteY17" fmla="*/ 770415 h 2024785"/>
              <a:gd name="connsiteX18" fmla="*/ 1585229 w 1835725"/>
              <a:gd name="connsiteY18" fmla="*/ 764759 h 2024785"/>
              <a:gd name="connsiteX19" fmla="*/ 477919 w 1835725"/>
              <a:gd name="connsiteY19" fmla="*/ 21437 h 2024785"/>
              <a:gd name="connsiteX20" fmla="*/ 509236 w 1835725"/>
              <a:gd name="connsiteY20" fmla="*/ 84182 h 2024785"/>
              <a:gd name="connsiteX21" fmla="*/ 445829 w 1835725"/>
              <a:gd name="connsiteY21" fmla="*/ 139871 h 2024785"/>
              <a:gd name="connsiteX22" fmla="*/ 437447 w 1835725"/>
              <a:gd name="connsiteY22" fmla="*/ 139395 h 2024785"/>
              <a:gd name="connsiteX23" fmla="*/ 73211 w 1835725"/>
              <a:gd name="connsiteY23" fmla="*/ 137204 h 2024785"/>
              <a:gd name="connsiteX24" fmla="*/ 749 w 1835725"/>
              <a:gd name="connsiteY24" fmla="*/ 84082 h 2024785"/>
              <a:gd name="connsiteX25" fmla="*/ 53871 w 1835725"/>
              <a:gd name="connsiteY25" fmla="*/ 11621 h 2024785"/>
              <a:gd name="connsiteX26" fmla="*/ 58352 w 1835725"/>
              <a:gd name="connsiteY26" fmla="*/ 11093 h 2024785"/>
              <a:gd name="connsiteX27" fmla="*/ 454020 w 1835725"/>
              <a:gd name="connsiteY27" fmla="*/ 13474 h 2024785"/>
              <a:gd name="connsiteX28" fmla="*/ 477919 w 1835725"/>
              <a:gd name="connsiteY28" fmla="*/ 21437 h 2024785"/>
              <a:gd name="connsiteX29" fmla="*/ 957797 w 1835725"/>
              <a:gd name="connsiteY29" fmla="*/ 167970 h 2024785"/>
              <a:gd name="connsiteX30" fmla="*/ 1286982 w 1835725"/>
              <a:gd name="connsiteY30" fmla="*/ 387616 h 2024785"/>
              <a:gd name="connsiteX31" fmla="*/ 1293725 w 1835725"/>
              <a:gd name="connsiteY31" fmla="*/ 477075 h 2024785"/>
              <a:gd name="connsiteX32" fmla="*/ 1245453 w 1835725"/>
              <a:gd name="connsiteY32" fmla="*/ 499154 h 2024785"/>
              <a:gd name="connsiteX33" fmla="*/ 1245167 w 1835725"/>
              <a:gd name="connsiteY33" fmla="*/ 499154 h 2024785"/>
              <a:gd name="connsiteX34" fmla="*/ 1203638 w 1835725"/>
              <a:gd name="connsiteY34" fmla="*/ 484104 h 2024785"/>
              <a:gd name="connsiteX35" fmla="*/ 900647 w 1835725"/>
              <a:gd name="connsiteY35" fmla="*/ 281508 h 2024785"/>
              <a:gd name="connsiteX36" fmla="*/ 872454 w 1835725"/>
              <a:gd name="connsiteY36" fmla="*/ 196164 h 2024785"/>
              <a:gd name="connsiteX37" fmla="*/ 957797 w 1835725"/>
              <a:gd name="connsiteY37" fmla="*/ 167970 h 2024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835725" h="2024785">
                <a:moveTo>
                  <a:pt x="1801138" y="1622662"/>
                </a:moveTo>
                <a:cubicBezTo>
                  <a:pt x="1822105" y="1633400"/>
                  <a:pt x="1836117" y="1655372"/>
                  <a:pt x="1835717" y="1680254"/>
                </a:cubicBezTo>
                <a:cubicBezTo>
                  <a:pt x="1832093" y="1746382"/>
                  <a:pt x="1824354" y="1812154"/>
                  <a:pt x="1812568" y="1877193"/>
                </a:cubicBezTo>
                <a:lnTo>
                  <a:pt x="1776210" y="2024785"/>
                </a:lnTo>
                <a:lnTo>
                  <a:pt x="1655772" y="1983449"/>
                </a:lnTo>
                <a:lnTo>
                  <a:pt x="1687591" y="1854495"/>
                </a:lnTo>
                <a:cubicBezTo>
                  <a:pt x="1698455" y="1794657"/>
                  <a:pt x="1705590" y="1734142"/>
                  <a:pt x="1708939" y="1673301"/>
                </a:cubicBezTo>
                <a:cubicBezTo>
                  <a:pt x="1712216" y="1638363"/>
                  <a:pt x="1743190" y="1612703"/>
                  <a:pt x="1778129" y="1615979"/>
                </a:cubicBezTo>
                <a:cubicBezTo>
                  <a:pt x="1786387" y="1616753"/>
                  <a:pt x="1794149" y="1619084"/>
                  <a:pt x="1801138" y="1622662"/>
                </a:cubicBezTo>
                <a:close/>
                <a:moveTo>
                  <a:pt x="1585229" y="764759"/>
                </a:moveTo>
                <a:cubicBezTo>
                  <a:pt x="1600438" y="768789"/>
                  <a:pt x="1614156" y="778436"/>
                  <a:pt x="1623024" y="792810"/>
                </a:cubicBezTo>
                <a:cubicBezTo>
                  <a:pt x="1689575" y="907319"/>
                  <a:pt x="1741505" y="1029715"/>
                  <a:pt x="1777614" y="1157141"/>
                </a:cubicBezTo>
                <a:cubicBezTo>
                  <a:pt x="1787149" y="1190888"/>
                  <a:pt x="1767537" y="1225969"/>
                  <a:pt x="1733799" y="1235532"/>
                </a:cubicBezTo>
                <a:cubicBezTo>
                  <a:pt x="1728151" y="1237046"/>
                  <a:pt x="1722312" y="1237780"/>
                  <a:pt x="1716464" y="1237722"/>
                </a:cubicBezTo>
                <a:lnTo>
                  <a:pt x="1716464" y="1237913"/>
                </a:lnTo>
                <a:cubicBezTo>
                  <a:pt x="1688070" y="1237913"/>
                  <a:pt x="1663124" y="1219044"/>
                  <a:pt x="1655409" y="1191717"/>
                </a:cubicBezTo>
                <a:cubicBezTo>
                  <a:pt x="1622214" y="1074512"/>
                  <a:pt x="1574437" y="961936"/>
                  <a:pt x="1513200" y="856627"/>
                </a:cubicBezTo>
                <a:cubicBezTo>
                  <a:pt x="1496379" y="825834"/>
                  <a:pt x="1507704" y="787236"/>
                  <a:pt x="1538499" y="770415"/>
                </a:cubicBezTo>
                <a:cubicBezTo>
                  <a:pt x="1553325" y="762319"/>
                  <a:pt x="1570022" y="760730"/>
                  <a:pt x="1585229" y="764759"/>
                </a:cubicBezTo>
                <a:close/>
                <a:moveTo>
                  <a:pt x="477919" y="21437"/>
                </a:moveTo>
                <a:cubicBezTo>
                  <a:pt x="499341" y="33775"/>
                  <a:pt x="512445" y="58102"/>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89834" y="-4456"/>
                  <a:pt x="322735" y="-3656"/>
                  <a:pt x="454020" y="13474"/>
                </a:cubicBezTo>
                <a:cubicBezTo>
                  <a:pt x="462713" y="14543"/>
                  <a:pt x="470778" y="17324"/>
                  <a:pt x="477919" y="21437"/>
                </a:cubicBezTo>
                <a:close/>
                <a:moveTo>
                  <a:pt x="957797" y="167970"/>
                </a:move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8235" y="164811"/>
                  <a:pt x="926445" y="152188"/>
                  <a:pt x="957797" y="167970"/>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2" name="Freeform: Shape 21">
            <a:extLst>
              <a:ext uri="{FF2B5EF4-FFF2-40B4-BE49-F238E27FC236}">
                <a16:creationId xmlns:a16="http://schemas.microsoft.com/office/drawing/2014/main" id="{75F47824-961D-465D-84F9-EAE11BC617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09527" y="6033795"/>
            <a:ext cx="1991064" cy="824205"/>
          </a:xfrm>
          <a:custGeom>
            <a:avLst/>
            <a:gdLst>
              <a:gd name="connsiteX0" fmla="*/ 995532 w 1991064"/>
              <a:gd name="connsiteY0" fmla="*/ 0 h 824205"/>
              <a:gd name="connsiteX1" fmla="*/ 1984823 w 1991064"/>
              <a:gd name="connsiteY1" fmla="*/ 784423 h 824205"/>
              <a:gd name="connsiteX2" fmla="*/ 1991064 w 1991064"/>
              <a:gd name="connsiteY2" fmla="*/ 824205 h 824205"/>
              <a:gd name="connsiteX3" fmla="*/ 0 w 1991064"/>
              <a:gd name="connsiteY3" fmla="*/ 824205 h 824205"/>
              <a:gd name="connsiteX4" fmla="*/ 6241 w 1991064"/>
              <a:gd name="connsiteY4" fmla="*/ 784423 h 824205"/>
              <a:gd name="connsiteX5" fmla="*/ 995532 w 1991064"/>
              <a:gd name="connsiteY5" fmla="*/ 0 h 824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91064" h="824205">
                <a:moveTo>
                  <a:pt x="995532" y="0"/>
                </a:moveTo>
                <a:cubicBezTo>
                  <a:pt x="1483521" y="0"/>
                  <a:pt x="1890663" y="336754"/>
                  <a:pt x="1984823" y="784423"/>
                </a:cubicBezTo>
                <a:lnTo>
                  <a:pt x="1991064" y="824205"/>
                </a:lnTo>
                <a:lnTo>
                  <a:pt x="0" y="824205"/>
                </a:lnTo>
                <a:lnTo>
                  <a:pt x="6241" y="784423"/>
                </a:lnTo>
                <a:cubicBezTo>
                  <a:pt x="100402" y="336754"/>
                  <a:pt x="507544" y="0"/>
                  <a:pt x="995532"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4" name="Freeform: Shape 23">
            <a:extLst>
              <a:ext uri="{FF2B5EF4-FFF2-40B4-BE49-F238E27FC236}">
                <a16:creationId xmlns:a16="http://schemas.microsoft.com/office/drawing/2014/main" id="{FEC9DA3E-C1D7-472D-B7C0-F71AE41FB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51696" y="5519196"/>
            <a:ext cx="1340305" cy="1338805"/>
          </a:xfrm>
          <a:custGeom>
            <a:avLst/>
            <a:gdLst>
              <a:gd name="connsiteX0" fmla="*/ 61913 w 1340305"/>
              <a:gd name="connsiteY0" fmla="*/ 0 h 1338805"/>
              <a:gd name="connsiteX1" fmla="*/ 1340305 w 1340305"/>
              <a:gd name="connsiteY1" fmla="*/ 0 h 1338805"/>
              <a:gd name="connsiteX2" fmla="*/ 1340305 w 1340305"/>
              <a:gd name="connsiteY2" fmla="*/ 123825 h 1338805"/>
              <a:gd name="connsiteX3" fmla="*/ 123825 w 1340305"/>
              <a:gd name="connsiteY3" fmla="*/ 123825 h 1338805"/>
              <a:gd name="connsiteX4" fmla="*/ 123825 w 1340305"/>
              <a:gd name="connsiteY4" fmla="*/ 1338805 h 1338805"/>
              <a:gd name="connsiteX5" fmla="*/ 0 w 1340305"/>
              <a:gd name="connsiteY5" fmla="*/ 1338805 h 1338805"/>
              <a:gd name="connsiteX6" fmla="*/ 0 w 1340305"/>
              <a:gd name="connsiteY6" fmla="*/ 61913 h 1338805"/>
              <a:gd name="connsiteX7" fmla="*/ 61913 w 1340305"/>
              <a:gd name="connsiteY7" fmla="*/ 0 h 1338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40305" h="1338805">
                <a:moveTo>
                  <a:pt x="61913" y="0"/>
                </a:moveTo>
                <a:lnTo>
                  <a:pt x="1340305" y="0"/>
                </a:lnTo>
                <a:lnTo>
                  <a:pt x="1340305" y="123825"/>
                </a:lnTo>
                <a:lnTo>
                  <a:pt x="123825" y="123825"/>
                </a:lnTo>
                <a:lnTo>
                  <a:pt x="123825" y="1338805"/>
                </a:lnTo>
                <a:lnTo>
                  <a:pt x="0" y="1338805"/>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44609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7DA1F35B-C8F7-4A5A-9339-7DA4D785B3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Arc 21">
            <a:extLst>
              <a:ext uri="{FF2B5EF4-FFF2-40B4-BE49-F238E27FC236}">
                <a16:creationId xmlns:a16="http://schemas.microsoft.com/office/drawing/2014/main" id="{B2D4AD41-40DA-4A81-92F5-B6E3BA1ED8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746107">
            <a:off x="8175088" y="457951"/>
            <a:ext cx="2987899" cy="2987899"/>
          </a:xfrm>
          <a:prstGeom prst="arc">
            <a:avLst>
              <a:gd name="adj1" fmla="val 14612914"/>
              <a:gd name="adj2" fmla="val 0"/>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olo 1">
            <a:extLst>
              <a:ext uri="{FF2B5EF4-FFF2-40B4-BE49-F238E27FC236}">
                <a16:creationId xmlns:a16="http://schemas.microsoft.com/office/drawing/2014/main" id="{6B9DF044-7204-C64F-E3AC-09F79450F02D}"/>
              </a:ext>
            </a:extLst>
          </p:cNvPr>
          <p:cNvSpPr>
            <a:spLocks noGrp="1"/>
          </p:cNvSpPr>
          <p:nvPr>
            <p:ph type="title"/>
          </p:nvPr>
        </p:nvSpPr>
        <p:spPr>
          <a:xfrm>
            <a:off x="838200" y="365125"/>
            <a:ext cx="10515600" cy="1325563"/>
          </a:xfrm>
        </p:spPr>
        <p:txBody>
          <a:bodyPr>
            <a:normAutofit/>
          </a:bodyPr>
          <a:lstStyle/>
          <a:p>
            <a:pPr algn="ctr"/>
            <a:r>
              <a:rPr lang="it-IT" dirty="0"/>
              <a:t>Algoritmi Post-Quantistici</a:t>
            </a:r>
          </a:p>
        </p:txBody>
      </p:sp>
      <p:sp>
        <p:nvSpPr>
          <p:cNvPr id="3" name="Segnaposto contenuto 2">
            <a:extLst>
              <a:ext uri="{FF2B5EF4-FFF2-40B4-BE49-F238E27FC236}">
                <a16:creationId xmlns:a16="http://schemas.microsoft.com/office/drawing/2014/main" id="{7005741F-C67B-0408-A8CF-5595B529EAD5}"/>
              </a:ext>
            </a:extLst>
          </p:cNvPr>
          <p:cNvSpPr>
            <a:spLocks noGrp="1"/>
          </p:cNvSpPr>
          <p:nvPr>
            <p:ph idx="1"/>
          </p:nvPr>
        </p:nvSpPr>
        <p:spPr>
          <a:xfrm>
            <a:off x="1465997" y="1922290"/>
            <a:ext cx="9626218" cy="3533295"/>
          </a:xfrm>
        </p:spPr>
        <p:txBody>
          <a:bodyPr/>
          <a:lstStyle/>
          <a:p>
            <a:pPr marL="0" indent="0" defTabSz="832104">
              <a:spcBef>
                <a:spcPts val="910"/>
              </a:spcBef>
              <a:buNone/>
            </a:pPr>
            <a:r>
              <a:rPr lang="it-IT" sz="2548" kern="1200" dirty="0">
                <a:solidFill>
                  <a:schemeClr val="tx1"/>
                </a:solidFill>
                <a:latin typeface="+mn-lt"/>
                <a:ea typeface="+mn-ea"/>
                <a:cs typeface="+mn-cs"/>
              </a:rPr>
              <a:t>Algoritmi basati su problemi difficili anche per un computer quantistico, quindi resistono anche all’</a:t>
            </a:r>
            <a:r>
              <a:rPr lang="it-IT" sz="2548" b="1" kern="1200" dirty="0">
                <a:solidFill>
                  <a:schemeClr val="tx1"/>
                </a:solidFill>
                <a:latin typeface="+mn-lt"/>
                <a:ea typeface="+mn-ea"/>
                <a:cs typeface="+mn-cs"/>
              </a:rPr>
              <a:t>attacco</a:t>
            </a:r>
            <a:r>
              <a:rPr lang="it-IT" sz="2548" kern="1200" dirty="0">
                <a:solidFill>
                  <a:schemeClr val="tx1"/>
                </a:solidFill>
                <a:latin typeface="+mn-lt"/>
                <a:ea typeface="+mn-ea"/>
                <a:cs typeface="+mn-cs"/>
              </a:rPr>
              <a:t> di quest’ultimo</a:t>
            </a:r>
            <a:endParaRPr lang="it-IT" dirty="0"/>
          </a:p>
        </p:txBody>
      </p:sp>
      <p:pic>
        <p:nvPicPr>
          <p:cNvPr id="5" name="Immagine 4" descr="Immagine che contiene nero, oscurità&#10;&#10;Descrizione generata automaticamente">
            <a:extLst>
              <a:ext uri="{FF2B5EF4-FFF2-40B4-BE49-F238E27FC236}">
                <a16:creationId xmlns:a16="http://schemas.microsoft.com/office/drawing/2014/main" id="{DBA342B6-9648-7B79-B1EC-780112A43A99}"/>
              </a:ext>
            </a:extLst>
          </p:cNvPr>
          <p:cNvPicPr>
            <a:picLocks noChangeAspect="1"/>
          </p:cNvPicPr>
          <p:nvPr/>
        </p:nvPicPr>
        <p:blipFill rotWithShape="1">
          <a:blip r:embed="rId3">
            <a:extLst>
              <a:ext uri="{28A0092B-C50C-407E-A947-70E740481C1C}">
                <a14:useLocalDpi xmlns:a14="http://schemas.microsoft.com/office/drawing/2010/main" val="0"/>
              </a:ext>
            </a:extLst>
          </a:blip>
          <a:srcRect l="5417" t="19363" r="13333" b="19363"/>
          <a:stretch/>
        </p:blipFill>
        <p:spPr>
          <a:xfrm>
            <a:off x="4186445" y="2892003"/>
            <a:ext cx="4185320" cy="996106"/>
          </a:xfrm>
          <a:prstGeom prst="rect">
            <a:avLst/>
          </a:prstGeom>
        </p:spPr>
      </p:pic>
      <p:pic>
        <p:nvPicPr>
          <p:cNvPr id="7" name="Immagine 6" descr="Immagine che contiene schermata, linea, Elementi grafici, Blu elettrico&#10;&#10;Descrizione generata automaticamente">
            <a:extLst>
              <a:ext uri="{FF2B5EF4-FFF2-40B4-BE49-F238E27FC236}">
                <a16:creationId xmlns:a16="http://schemas.microsoft.com/office/drawing/2014/main" id="{6E8A8B60-DACB-419A-06E7-5EE5A3626788}"/>
              </a:ext>
            </a:extLst>
          </p:cNvPr>
          <p:cNvPicPr>
            <a:picLocks noChangeAspect="1"/>
          </p:cNvPicPr>
          <p:nvPr/>
        </p:nvPicPr>
        <p:blipFill rotWithShape="1">
          <a:blip r:embed="rId4">
            <a:extLst>
              <a:ext uri="{28A0092B-C50C-407E-A947-70E740481C1C}">
                <a14:useLocalDpi xmlns:a14="http://schemas.microsoft.com/office/drawing/2010/main" val="0"/>
              </a:ext>
            </a:extLst>
          </a:blip>
          <a:srcRect l="4635" r="4881"/>
          <a:stretch/>
        </p:blipFill>
        <p:spPr>
          <a:xfrm>
            <a:off x="838200" y="4232280"/>
            <a:ext cx="2982035" cy="1225662"/>
          </a:xfrm>
          <a:prstGeom prst="rect">
            <a:avLst/>
          </a:prstGeom>
        </p:spPr>
      </p:pic>
      <p:pic>
        <p:nvPicPr>
          <p:cNvPr id="9" name="Immagine 8" descr="Immagine che contiene schermata, linea, quadrato, Policromia&#10;&#10;Descrizione generata automaticamente">
            <a:extLst>
              <a:ext uri="{FF2B5EF4-FFF2-40B4-BE49-F238E27FC236}">
                <a16:creationId xmlns:a16="http://schemas.microsoft.com/office/drawing/2014/main" id="{A11683A7-EC0B-D383-A113-F0A5156CB4D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03459" y="4203738"/>
            <a:ext cx="2982034" cy="1412975"/>
          </a:xfrm>
          <a:prstGeom prst="rect">
            <a:avLst/>
          </a:prstGeom>
        </p:spPr>
      </p:pic>
      <p:pic>
        <p:nvPicPr>
          <p:cNvPr id="11" name="Immagine 10" descr="Immagine che contiene testo, Carattere, logo, Elementi grafici&#10;&#10;Descrizione generata automaticamente">
            <a:extLst>
              <a:ext uri="{FF2B5EF4-FFF2-40B4-BE49-F238E27FC236}">
                <a16:creationId xmlns:a16="http://schemas.microsoft.com/office/drawing/2014/main" id="{4507D9F2-B00F-3466-9F54-85E3BE67C33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71765" y="4232279"/>
            <a:ext cx="2982035" cy="1355894"/>
          </a:xfrm>
          <a:prstGeom prst="rect">
            <a:avLst/>
          </a:prstGeom>
        </p:spPr>
      </p:pic>
    </p:spTree>
    <p:extLst>
      <p:ext uri="{BB962C8B-B14F-4D97-AF65-F5344CB8AC3E}">
        <p14:creationId xmlns:p14="http://schemas.microsoft.com/office/powerpoint/2010/main" val="954818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53E60C6D-4E85-4E14-BCDF-BF15C241F7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olo 1">
            <a:extLst>
              <a:ext uri="{FF2B5EF4-FFF2-40B4-BE49-F238E27FC236}">
                <a16:creationId xmlns:a16="http://schemas.microsoft.com/office/drawing/2014/main" id="{D72CA208-352E-B21F-2011-39EC06DCEFE5}"/>
              </a:ext>
            </a:extLst>
          </p:cNvPr>
          <p:cNvSpPr>
            <a:spLocks noGrp="1"/>
          </p:cNvSpPr>
          <p:nvPr>
            <p:ph type="title"/>
          </p:nvPr>
        </p:nvSpPr>
        <p:spPr>
          <a:xfrm>
            <a:off x="633456" y="486184"/>
            <a:ext cx="5397237" cy="1325563"/>
          </a:xfrm>
        </p:spPr>
        <p:txBody>
          <a:bodyPr>
            <a:normAutofit/>
          </a:bodyPr>
          <a:lstStyle/>
          <a:p>
            <a:r>
              <a:rPr lang="it-IT" dirty="0"/>
              <a:t>E come cifrario </a:t>
            </a:r>
            <a:r>
              <a:rPr lang="it-IT" i="1" dirty="0"/>
              <a:t>simmetrico</a:t>
            </a:r>
            <a:r>
              <a:rPr lang="it-IT" dirty="0"/>
              <a:t>?</a:t>
            </a:r>
          </a:p>
        </p:txBody>
      </p:sp>
      <p:sp>
        <p:nvSpPr>
          <p:cNvPr id="11" name="Content Placeholder 10">
            <a:extLst>
              <a:ext uri="{FF2B5EF4-FFF2-40B4-BE49-F238E27FC236}">
                <a16:creationId xmlns:a16="http://schemas.microsoft.com/office/drawing/2014/main" id="{0071DF8E-3AE3-E9B7-1103-839147E12427}"/>
              </a:ext>
            </a:extLst>
          </p:cNvPr>
          <p:cNvSpPr>
            <a:spLocks noGrp="1"/>
          </p:cNvSpPr>
          <p:nvPr>
            <p:ph idx="1"/>
          </p:nvPr>
        </p:nvSpPr>
        <p:spPr>
          <a:xfrm>
            <a:off x="633456" y="1946684"/>
            <a:ext cx="5397237" cy="4351338"/>
          </a:xfrm>
        </p:spPr>
        <p:txBody>
          <a:bodyPr>
            <a:normAutofit/>
          </a:bodyPr>
          <a:lstStyle/>
          <a:p>
            <a:pPr marL="0" indent="0">
              <a:buNone/>
            </a:pPr>
            <a:r>
              <a:rPr lang="it-IT" sz="2400" dirty="0"/>
              <a:t>È stato dimostrato che </a:t>
            </a:r>
            <a:r>
              <a:rPr lang="it-IT" sz="2400" b="1" dirty="0"/>
              <a:t>AES</a:t>
            </a:r>
            <a:r>
              <a:rPr lang="it-IT" sz="2400" dirty="0"/>
              <a:t> può resistere all’attacco di un computer quantistico, seppur garantendo una sicurezza inferiore</a:t>
            </a:r>
          </a:p>
        </p:txBody>
      </p:sp>
      <p:pic>
        <p:nvPicPr>
          <p:cNvPr id="5" name="Segnaposto contenuto 4" descr="Immagine che contiene testo, schermata&#10;&#10;Descrizione generata automaticamente">
            <a:extLst>
              <a:ext uri="{FF2B5EF4-FFF2-40B4-BE49-F238E27FC236}">
                <a16:creationId xmlns:a16="http://schemas.microsoft.com/office/drawing/2014/main" id="{F1E53224-BB74-6109-C1CD-DC3CDBAD60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89677" y="847621"/>
            <a:ext cx="5547421" cy="2676629"/>
          </a:xfrm>
          <a:custGeom>
            <a:avLst/>
            <a:gdLst/>
            <a:ahLst/>
            <a:cxnLst/>
            <a:rect l="l" t="t" r="r" b="b"/>
            <a:pathLst>
              <a:path w="4438338" h="2323972">
                <a:moveTo>
                  <a:pt x="69905" y="0"/>
                </a:moveTo>
                <a:lnTo>
                  <a:pt x="4368433" y="0"/>
                </a:lnTo>
                <a:cubicBezTo>
                  <a:pt x="4407040" y="0"/>
                  <a:pt x="4438338" y="31298"/>
                  <a:pt x="4438338" y="69905"/>
                </a:cubicBezTo>
                <a:lnTo>
                  <a:pt x="4438338" y="2254067"/>
                </a:lnTo>
                <a:cubicBezTo>
                  <a:pt x="4438338" y="2292674"/>
                  <a:pt x="4407040" y="2323972"/>
                  <a:pt x="4368433" y="2323972"/>
                </a:cubicBezTo>
                <a:lnTo>
                  <a:pt x="69905" y="2323972"/>
                </a:lnTo>
                <a:cubicBezTo>
                  <a:pt x="31298" y="2323972"/>
                  <a:pt x="0" y="2292674"/>
                  <a:pt x="0" y="2254067"/>
                </a:cubicBezTo>
                <a:lnTo>
                  <a:pt x="0" y="69905"/>
                </a:lnTo>
                <a:cubicBezTo>
                  <a:pt x="0" y="31298"/>
                  <a:pt x="31298" y="0"/>
                  <a:pt x="69905" y="0"/>
                </a:cubicBezTo>
                <a:close/>
              </a:path>
            </a:pathLst>
          </a:custGeom>
        </p:spPr>
      </p:pic>
      <p:sp>
        <p:nvSpPr>
          <p:cNvPr id="16" name="Freeform: Shape 15">
            <a:extLst>
              <a:ext uri="{FF2B5EF4-FFF2-40B4-BE49-F238E27FC236}">
                <a16:creationId xmlns:a16="http://schemas.microsoft.com/office/drawing/2014/main" id="{7D42D292-4C48-479B-9E59-E29CD9871C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19137"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Immagine 6" descr="Immagine che contiene testo, Carattere, Elementi grafici, schermata&#10;&#10;Descrizione generata automaticamente">
            <a:extLst>
              <a:ext uri="{FF2B5EF4-FFF2-40B4-BE49-F238E27FC236}">
                <a16:creationId xmlns:a16="http://schemas.microsoft.com/office/drawing/2014/main" id="{0B54C29D-B606-BD31-3433-AEEE5C6FF23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57257" y="4371871"/>
            <a:ext cx="1736300" cy="1903349"/>
          </a:xfrm>
          <a:custGeom>
            <a:avLst/>
            <a:gdLst/>
            <a:ahLst/>
            <a:cxnLst/>
            <a:rect l="l" t="t" r="r" b="b"/>
            <a:pathLst>
              <a:path w="4555700" h="2733294">
                <a:moveTo>
                  <a:pt x="82217" y="0"/>
                </a:moveTo>
                <a:lnTo>
                  <a:pt x="4473483" y="0"/>
                </a:lnTo>
                <a:cubicBezTo>
                  <a:pt x="4518890" y="0"/>
                  <a:pt x="4555700" y="36810"/>
                  <a:pt x="4555700" y="82217"/>
                </a:cubicBezTo>
                <a:lnTo>
                  <a:pt x="4555700" y="2651077"/>
                </a:lnTo>
                <a:cubicBezTo>
                  <a:pt x="4555700" y="2696484"/>
                  <a:pt x="4518890" y="2733294"/>
                  <a:pt x="4473483" y="2733294"/>
                </a:cubicBezTo>
                <a:lnTo>
                  <a:pt x="82217" y="2733294"/>
                </a:lnTo>
                <a:cubicBezTo>
                  <a:pt x="36810" y="2733294"/>
                  <a:pt x="0" y="2696484"/>
                  <a:pt x="0" y="2651077"/>
                </a:cubicBezTo>
                <a:lnTo>
                  <a:pt x="0" y="82217"/>
                </a:lnTo>
                <a:cubicBezTo>
                  <a:pt x="0" y="36810"/>
                  <a:pt x="36810" y="0"/>
                  <a:pt x="82217" y="0"/>
                </a:cubicBezTo>
                <a:close/>
              </a:path>
            </a:pathLst>
          </a:custGeom>
        </p:spPr>
      </p:pic>
      <p:sp>
        <p:nvSpPr>
          <p:cNvPr id="18" name="Arc 17">
            <a:extLst>
              <a:ext uri="{FF2B5EF4-FFF2-40B4-BE49-F238E27FC236}">
                <a16:creationId xmlns:a16="http://schemas.microsoft.com/office/drawing/2014/main" id="{533DF362-939D-4EEE-8DC4-6B54607E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504802" flipH="1">
            <a:off x="6443172" y="162676"/>
            <a:ext cx="4083433" cy="4083433"/>
          </a:xfrm>
          <a:prstGeom prst="arc">
            <a:avLst>
              <a:gd name="adj1" fmla="val 17445962"/>
              <a:gd name="adj2" fmla="val 0"/>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 name="CasellaDiTesto 2">
            <a:extLst>
              <a:ext uri="{FF2B5EF4-FFF2-40B4-BE49-F238E27FC236}">
                <a16:creationId xmlns:a16="http://schemas.microsoft.com/office/drawing/2014/main" id="{992AE0FB-BE07-CA52-773A-71B8A0AF3CBB}"/>
              </a:ext>
            </a:extLst>
          </p:cNvPr>
          <p:cNvSpPr txBox="1"/>
          <p:nvPr/>
        </p:nvSpPr>
        <p:spPr>
          <a:xfrm>
            <a:off x="428978" y="5156967"/>
            <a:ext cx="5601715" cy="1569660"/>
          </a:xfrm>
          <a:prstGeom prst="rect">
            <a:avLst/>
          </a:prstGeom>
          <a:noFill/>
        </p:spPr>
        <p:txBody>
          <a:bodyPr wrap="square" rtlCol="0">
            <a:spAutoFit/>
          </a:bodyPr>
          <a:lstStyle/>
          <a:p>
            <a:r>
              <a:rPr lang="it-IT" sz="1600" dirty="0"/>
              <a:t>Rao, </a:t>
            </a:r>
            <a:r>
              <a:rPr lang="it-IT" sz="1600" dirty="0" err="1"/>
              <a:t>Sandeep</a:t>
            </a:r>
            <a:r>
              <a:rPr lang="it-IT" sz="1600" dirty="0"/>
              <a:t> &amp; </a:t>
            </a:r>
            <a:r>
              <a:rPr lang="it-IT" sz="1600" dirty="0" err="1"/>
              <a:t>Mahto</a:t>
            </a:r>
            <a:r>
              <a:rPr lang="it-IT" sz="1600" dirty="0"/>
              <a:t>, </a:t>
            </a:r>
            <a:r>
              <a:rPr lang="it-IT" sz="1600" dirty="0" err="1"/>
              <a:t>Dindayal</a:t>
            </a:r>
            <a:r>
              <a:rPr lang="it-IT" sz="1600" dirty="0"/>
              <a:t> &amp; YADAV, DILIP &amp; Khan, </a:t>
            </a:r>
            <a:r>
              <a:rPr lang="it-IT" sz="1600" dirty="0" err="1"/>
              <a:t>Danish</a:t>
            </a:r>
            <a:r>
              <a:rPr lang="it-IT" sz="1600" dirty="0"/>
              <a:t>. (2017). The AES-256 </a:t>
            </a:r>
            <a:r>
              <a:rPr lang="it-IT" sz="1600" dirty="0" err="1"/>
              <a:t>Cryptosystem</a:t>
            </a:r>
            <a:r>
              <a:rPr lang="it-IT" sz="1600" dirty="0"/>
              <a:t> </a:t>
            </a:r>
            <a:r>
              <a:rPr lang="it-IT" sz="1600" dirty="0" err="1"/>
              <a:t>Resists</a:t>
            </a:r>
            <a:r>
              <a:rPr lang="it-IT" sz="1600" dirty="0"/>
              <a:t> Quantum Attacks. International Journal of Advanced </a:t>
            </a:r>
            <a:r>
              <a:rPr lang="it-IT" sz="1600" dirty="0" err="1"/>
              <a:t>Research</a:t>
            </a:r>
            <a:r>
              <a:rPr lang="it-IT" sz="1600" dirty="0"/>
              <a:t> in Computer Science. 8. 404-408. https://www.researchgate.net/publication/316284124_The_AES-256_Cryptosystem_Resists_Quantum_Attacks</a:t>
            </a:r>
          </a:p>
        </p:txBody>
      </p:sp>
    </p:spTree>
    <p:extLst>
      <p:ext uri="{BB962C8B-B14F-4D97-AF65-F5344CB8AC3E}">
        <p14:creationId xmlns:p14="http://schemas.microsoft.com/office/powerpoint/2010/main" val="2486914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8A7BA06D-B3FF-4E91-8639-B4569AE3A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Arc 24">
            <a:extLst>
              <a:ext uri="{FF2B5EF4-FFF2-40B4-BE49-F238E27FC236}">
                <a16:creationId xmlns:a16="http://schemas.microsoft.com/office/drawing/2014/main" id="{2B30C86D-5A07-48BC-9C9D-6F9A2DB1E9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useBgFill="1">
        <p:nvSpPr>
          <p:cNvPr id="27" name="Rectangle 26">
            <a:extLst>
              <a:ext uri="{FF2B5EF4-FFF2-40B4-BE49-F238E27FC236}">
                <a16:creationId xmlns:a16="http://schemas.microsoft.com/office/drawing/2014/main" id="{8930EBA3-4D2E-42E8-B828-834555328D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Arc 28">
            <a:extLst>
              <a:ext uri="{FF2B5EF4-FFF2-40B4-BE49-F238E27FC236}">
                <a16:creationId xmlns:a16="http://schemas.microsoft.com/office/drawing/2014/main" id="{E58B2195-5055-402F-A3E7-53FF0E4980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25836" y="775849"/>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olo 1">
            <a:extLst>
              <a:ext uri="{FF2B5EF4-FFF2-40B4-BE49-F238E27FC236}">
                <a16:creationId xmlns:a16="http://schemas.microsoft.com/office/drawing/2014/main" id="{6FC3612C-CA09-F1C6-00EB-CDC1CE3A362C}"/>
              </a:ext>
            </a:extLst>
          </p:cNvPr>
          <p:cNvSpPr>
            <a:spLocks noGrp="1"/>
          </p:cNvSpPr>
          <p:nvPr>
            <p:ph type="title"/>
          </p:nvPr>
        </p:nvSpPr>
        <p:spPr>
          <a:xfrm>
            <a:off x="6417732" y="957715"/>
            <a:ext cx="5130798" cy="2750419"/>
          </a:xfrm>
        </p:spPr>
        <p:txBody>
          <a:bodyPr vert="horz" lIns="91440" tIns="45720" rIns="91440" bIns="45720" rtlCol="0" anchor="b">
            <a:normAutofit/>
          </a:bodyPr>
          <a:lstStyle/>
          <a:p>
            <a:pPr algn="ctr"/>
            <a:r>
              <a:rPr lang="it-IT" sz="6000" kern="1200" dirty="0">
                <a:solidFill>
                  <a:schemeClr val="tx1"/>
                </a:solidFill>
                <a:latin typeface="+mj-lt"/>
                <a:ea typeface="+mj-ea"/>
                <a:cs typeface="+mj-cs"/>
              </a:rPr>
              <a:t>Soluzione Proposta</a:t>
            </a:r>
          </a:p>
        </p:txBody>
      </p:sp>
      <p:pic>
        <p:nvPicPr>
          <p:cNvPr id="7" name="Graphic 6" descr="Lampadina">
            <a:extLst>
              <a:ext uri="{FF2B5EF4-FFF2-40B4-BE49-F238E27FC236}">
                <a16:creationId xmlns:a16="http://schemas.microsoft.com/office/drawing/2014/main" id="{B73E58E2-452D-A01D-D8F9-932FCF1793B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0" y="503808"/>
            <a:ext cx="5850384" cy="5850384"/>
          </a:xfrm>
          <a:custGeom>
            <a:avLst/>
            <a:gdLst/>
            <a:ahLst/>
            <a:cxnLst/>
            <a:rect l="l" t="t" r="r" b="b"/>
            <a:pathLst>
              <a:path w="6094252" h="6857998">
                <a:moveTo>
                  <a:pt x="0" y="0"/>
                </a:moveTo>
                <a:lnTo>
                  <a:pt x="5898122" y="0"/>
                </a:lnTo>
                <a:cubicBezTo>
                  <a:pt x="6006442" y="0"/>
                  <a:pt x="6094252" y="87810"/>
                  <a:pt x="6094252" y="196130"/>
                </a:cubicBezTo>
                <a:lnTo>
                  <a:pt x="6094252" y="6661869"/>
                </a:lnTo>
                <a:cubicBezTo>
                  <a:pt x="6094252" y="6756649"/>
                  <a:pt x="6027023" y="6835726"/>
                  <a:pt x="5937649" y="6854015"/>
                </a:cubicBezTo>
                <a:lnTo>
                  <a:pt x="5898132" y="6857998"/>
                </a:lnTo>
                <a:lnTo>
                  <a:pt x="0" y="6857998"/>
                </a:lnTo>
                <a:close/>
              </a:path>
            </a:pathLst>
          </a:custGeom>
        </p:spPr>
      </p:pic>
      <p:sp>
        <p:nvSpPr>
          <p:cNvPr id="31" name="Oval 30">
            <a:extLst>
              <a:ext uri="{FF2B5EF4-FFF2-40B4-BE49-F238E27FC236}">
                <a16:creationId xmlns:a16="http://schemas.microsoft.com/office/drawing/2014/main" id="{528AA953-F4F9-4DC5-97C7-491F4AF937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97079" y="5607717"/>
            <a:ext cx="513442" cy="499514"/>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81089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0997577-3EA9-4FE0-98CB-03FECDF300B3}"/>
              </a:ext>
            </a:extLst>
          </p:cNvPr>
          <p:cNvSpPr>
            <a:spLocks noGrp="1"/>
          </p:cNvSpPr>
          <p:nvPr>
            <p:ph type="title"/>
          </p:nvPr>
        </p:nvSpPr>
        <p:spPr/>
        <p:txBody>
          <a:bodyPr/>
          <a:lstStyle/>
          <a:p>
            <a:r>
              <a:rPr lang="it-IT" dirty="0"/>
              <a:t>Qual è l’Idea?</a:t>
            </a:r>
          </a:p>
        </p:txBody>
      </p:sp>
      <p:sp>
        <p:nvSpPr>
          <p:cNvPr id="3" name="Segnaposto contenuto 2">
            <a:extLst>
              <a:ext uri="{FF2B5EF4-FFF2-40B4-BE49-F238E27FC236}">
                <a16:creationId xmlns:a16="http://schemas.microsoft.com/office/drawing/2014/main" id="{40FEB261-1C04-763A-D7D7-921A9705E198}"/>
              </a:ext>
            </a:extLst>
          </p:cNvPr>
          <p:cNvSpPr>
            <a:spLocks noGrp="1"/>
          </p:cNvSpPr>
          <p:nvPr>
            <p:ph idx="1"/>
          </p:nvPr>
        </p:nvSpPr>
        <p:spPr/>
        <p:txBody>
          <a:bodyPr/>
          <a:lstStyle/>
          <a:p>
            <a:pPr marL="0" indent="0">
              <a:buNone/>
            </a:pPr>
            <a:r>
              <a:rPr lang="it-IT" dirty="0"/>
              <a:t>Realizzare un </a:t>
            </a:r>
            <a:r>
              <a:rPr lang="it-IT" b="1" dirty="0"/>
              <a:t>cifrario ibrido</a:t>
            </a:r>
            <a:r>
              <a:rPr lang="it-IT" dirty="0"/>
              <a:t> per scambiare una chiave di sessione tra due </a:t>
            </a:r>
            <a:r>
              <a:rPr lang="it-IT" i="1" dirty="0"/>
              <a:t>ECU</a:t>
            </a:r>
          </a:p>
          <a:p>
            <a:pPr marL="0" indent="0">
              <a:buNone/>
            </a:pPr>
            <a:endParaRPr lang="it-IT" b="1" i="1" dirty="0"/>
          </a:p>
          <a:p>
            <a:pPr marL="0" indent="0">
              <a:buNone/>
            </a:pPr>
            <a:r>
              <a:rPr lang="it-IT" b="1" dirty="0"/>
              <a:t>Kyber-512</a:t>
            </a:r>
          </a:p>
          <a:p>
            <a:pPr marL="0" indent="0">
              <a:buNone/>
            </a:pPr>
            <a:r>
              <a:rPr lang="it-IT" b="1" dirty="0"/>
              <a:t>AES-256</a:t>
            </a:r>
          </a:p>
        </p:txBody>
      </p:sp>
      <p:pic>
        <p:nvPicPr>
          <p:cNvPr id="7" name="Immagine 6" descr="Immagine che contiene testo, diagramma, schermata, linea&#10;&#10;Descrizione generata automaticamente">
            <a:extLst>
              <a:ext uri="{FF2B5EF4-FFF2-40B4-BE49-F238E27FC236}">
                <a16:creationId xmlns:a16="http://schemas.microsoft.com/office/drawing/2014/main" id="{60A0DDAE-10AB-AA0C-83A2-FB4853963D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62388" y="2661389"/>
            <a:ext cx="7491412" cy="4196611"/>
          </a:xfrm>
          <a:prstGeom prst="rect">
            <a:avLst/>
          </a:prstGeom>
        </p:spPr>
      </p:pic>
    </p:spTree>
    <p:extLst>
      <p:ext uri="{BB962C8B-B14F-4D97-AF65-F5344CB8AC3E}">
        <p14:creationId xmlns:p14="http://schemas.microsoft.com/office/powerpoint/2010/main" val="31514514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86A733F-5105-4D7E-69D1-2BBD0033C0CF}"/>
              </a:ext>
            </a:extLst>
          </p:cNvPr>
          <p:cNvSpPr>
            <a:spLocks noGrp="1"/>
          </p:cNvSpPr>
          <p:nvPr>
            <p:ph type="title"/>
          </p:nvPr>
        </p:nvSpPr>
        <p:spPr/>
        <p:txBody>
          <a:bodyPr/>
          <a:lstStyle/>
          <a:p>
            <a:r>
              <a:rPr lang="it-IT" dirty="0"/>
              <a:t>Qual è l’Idea?</a:t>
            </a:r>
          </a:p>
        </p:txBody>
      </p:sp>
      <p:sp>
        <p:nvSpPr>
          <p:cNvPr id="3" name="Segnaposto contenuto 2">
            <a:extLst>
              <a:ext uri="{FF2B5EF4-FFF2-40B4-BE49-F238E27FC236}">
                <a16:creationId xmlns:a16="http://schemas.microsoft.com/office/drawing/2014/main" id="{C423B4EA-CCE7-D835-ECAF-713B3CC012FE}"/>
              </a:ext>
            </a:extLst>
          </p:cNvPr>
          <p:cNvSpPr>
            <a:spLocks noGrp="1"/>
          </p:cNvSpPr>
          <p:nvPr>
            <p:ph idx="1"/>
          </p:nvPr>
        </p:nvSpPr>
        <p:spPr/>
        <p:txBody>
          <a:bodyPr/>
          <a:lstStyle/>
          <a:p>
            <a:pPr marL="0" indent="0">
              <a:buNone/>
            </a:pPr>
            <a:r>
              <a:rPr lang="it-IT" dirty="0"/>
              <a:t>Utilizzando una soluzione crittografica ibrida si riesce a proteggere il </a:t>
            </a:r>
            <a:r>
              <a:rPr lang="it-IT" i="1" dirty="0"/>
              <a:t>CAN</a:t>
            </a:r>
            <a:r>
              <a:rPr lang="it-IT" dirty="0"/>
              <a:t> rispetto a </a:t>
            </a:r>
            <a:r>
              <a:rPr lang="it-IT" b="1" dirty="0" err="1"/>
              <a:t>eavesdropping</a:t>
            </a:r>
            <a:r>
              <a:rPr lang="it-IT" b="1" dirty="0"/>
              <a:t> </a:t>
            </a:r>
            <a:r>
              <a:rPr lang="it-IT" dirty="0"/>
              <a:t>e </a:t>
            </a:r>
            <a:r>
              <a:rPr lang="it-IT" b="1" dirty="0"/>
              <a:t>data injection</a:t>
            </a:r>
            <a:r>
              <a:rPr lang="it-IT" dirty="0"/>
              <a:t> </a:t>
            </a:r>
          </a:p>
        </p:txBody>
      </p:sp>
      <p:pic>
        <p:nvPicPr>
          <p:cNvPr id="4" name="Immagine 3" descr="Immagine che contiene testo, Carattere, Elementi grafici, schermata&#10;&#10;Descrizione generata automaticamente">
            <a:extLst>
              <a:ext uri="{FF2B5EF4-FFF2-40B4-BE49-F238E27FC236}">
                <a16:creationId xmlns:a16="http://schemas.microsoft.com/office/drawing/2014/main" id="{2C3E7437-4778-92F0-D291-46B8102D1B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54979" y="3501267"/>
            <a:ext cx="1736300" cy="1903349"/>
          </a:xfrm>
          <a:custGeom>
            <a:avLst/>
            <a:gdLst/>
            <a:ahLst/>
            <a:cxnLst/>
            <a:rect l="l" t="t" r="r" b="b"/>
            <a:pathLst>
              <a:path w="4555700" h="2733294">
                <a:moveTo>
                  <a:pt x="82217" y="0"/>
                </a:moveTo>
                <a:lnTo>
                  <a:pt x="4473483" y="0"/>
                </a:lnTo>
                <a:cubicBezTo>
                  <a:pt x="4518890" y="0"/>
                  <a:pt x="4555700" y="36810"/>
                  <a:pt x="4555700" y="82217"/>
                </a:cubicBezTo>
                <a:lnTo>
                  <a:pt x="4555700" y="2651077"/>
                </a:lnTo>
                <a:cubicBezTo>
                  <a:pt x="4555700" y="2696484"/>
                  <a:pt x="4518890" y="2733294"/>
                  <a:pt x="4473483" y="2733294"/>
                </a:cubicBezTo>
                <a:lnTo>
                  <a:pt x="82217" y="2733294"/>
                </a:lnTo>
                <a:cubicBezTo>
                  <a:pt x="36810" y="2733294"/>
                  <a:pt x="0" y="2696484"/>
                  <a:pt x="0" y="2651077"/>
                </a:cubicBezTo>
                <a:lnTo>
                  <a:pt x="0" y="82217"/>
                </a:lnTo>
                <a:cubicBezTo>
                  <a:pt x="0" y="36810"/>
                  <a:pt x="36810" y="0"/>
                  <a:pt x="82217" y="0"/>
                </a:cubicBezTo>
                <a:close/>
              </a:path>
            </a:pathLst>
          </a:custGeom>
        </p:spPr>
      </p:pic>
      <p:pic>
        <p:nvPicPr>
          <p:cNvPr id="5" name="Immagine 4" descr="Immagine che contiene schermata, linea, Elementi grafici, Blu elettrico&#10;&#10;Descrizione generata automaticamente">
            <a:extLst>
              <a:ext uri="{FF2B5EF4-FFF2-40B4-BE49-F238E27FC236}">
                <a16:creationId xmlns:a16="http://schemas.microsoft.com/office/drawing/2014/main" id="{9E4EDEDB-1AD0-B23B-361D-07AD03BDF90C}"/>
              </a:ext>
            </a:extLst>
          </p:cNvPr>
          <p:cNvPicPr>
            <a:picLocks noChangeAspect="1"/>
          </p:cNvPicPr>
          <p:nvPr/>
        </p:nvPicPr>
        <p:blipFill rotWithShape="1">
          <a:blip r:embed="rId4">
            <a:extLst>
              <a:ext uri="{28A0092B-C50C-407E-A947-70E740481C1C}">
                <a14:useLocalDpi xmlns:a14="http://schemas.microsoft.com/office/drawing/2010/main" val="0"/>
              </a:ext>
            </a:extLst>
          </a:blip>
          <a:srcRect l="4635" r="4881"/>
          <a:stretch/>
        </p:blipFill>
        <p:spPr>
          <a:xfrm>
            <a:off x="134578" y="3728730"/>
            <a:ext cx="3566879" cy="1466042"/>
          </a:xfrm>
          <a:prstGeom prst="rect">
            <a:avLst/>
          </a:prstGeom>
        </p:spPr>
      </p:pic>
      <p:pic>
        <p:nvPicPr>
          <p:cNvPr id="7" name="Immagine 6" descr="Immagine che contiene Elementi grafici, Policromia, simbolo&#10;&#10;Descrizione generata automaticamente">
            <a:extLst>
              <a:ext uri="{FF2B5EF4-FFF2-40B4-BE49-F238E27FC236}">
                <a16:creationId xmlns:a16="http://schemas.microsoft.com/office/drawing/2014/main" id="{F95E1FBC-8F96-F5A0-4409-12821FEC0E5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944801" y="3429000"/>
            <a:ext cx="2047875" cy="2047875"/>
          </a:xfrm>
          <a:prstGeom prst="rect">
            <a:avLst/>
          </a:prstGeom>
        </p:spPr>
      </p:pic>
      <p:sp>
        <p:nvSpPr>
          <p:cNvPr id="8" name="Segno di addizione 7">
            <a:extLst>
              <a:ext uri="{FF2B5EF4-FFF2-40B4-BE49-F238E27FC236}">
                <a16:creationId xmlns:a16="http://schemas.microsoft.com/office/drawing/2014/main" id="{FECFD1CC-1F98-3B99-6243-2FB6C344A486}"/>
              </a:ext>
            </a:extLst>
          </p:cNvPr>
          <p:cNvSpPr/>
          <p:nvPr/>
        </p:nvSpPr>
        <p:spPr>
          <a:xfrm>
            <a:off x="3960068" y="3590926"/>
            <a:ext cx="1736300" cy="1724025"/>
          </a:xfrm>
          <a:prstGeom prst="mathPlus">
            <a:avLst/>
          </a:prstGeom>
          <a:solidFill>
            <a:schemeClr val="tx1">
              <a:lumMod val="75000"/>
              <a:lumOff val="25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srgbClr val="FFFFFF"/>
              </a:solidFill>
              <a:effectLst/>
              <a:uLnTx/>
              <a:uFillTx/>
              <a:latin typeface="Avenir Next LT Pro"/>
              <a:ea typeface="+mn-ea"/>
              <a:cs typeface="+mn-cs"/>
            </a:endParaRPr>
          </a:p>
        </p:txBody>
      </p:sp>
      <p:sp>
        <p:nvSpPr>
          <p:cNvPr id="9" name="Uguale a 8">
            <a:extLst>
              <a:ext uri="{FF2B5EF4-FFF2-40B4-BE49-F238E27FC236}">
                <a16:creationId xmlns:a16="http://schemas.microsoft.com/office/drawing/2014/main" id="{F4BD9EA6-90DD-68CA-9C0E-A421BAB1AD4F}"/>
              </a:ext>
            </a:extLst>
          </p:cNvPr>
          <p:cNvSpPr/>
          <p:nvPr/>
        </p:nvSpPr>
        <p:spPr>
          <a:xfrm>
            <a:off x="7949890" y="3968153"/>
            <a:ext cx="1736300" cy="1226619"/>
          </a:xfrm>
          <a:prstGeom prst="mathEqual">
            <a:avLst/>
          </a:prstGeom>
          <a:solidFill>
            <a:schemeClr val="tx1">
              <a:lumMod val="75000"/>
              <a:lumOff val="25000"/>
            </a:schemeClr>
          </a:solidFill>
          <a:ln>
            <a:solidFill>
              <a:schemeClr val="tx1">
                <a:lumMod val="75000"/>
                <a:lumOff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srgbClr val="000000"/>
              </a:solidFill>
              <a:effectLst/>
              <a:uLnTx/>
              <a:uFillTx/>
              <a:latin typeface="Avenir Next LT Pro"/>
              <a:ea typeface="+mn-ea"/>
              <a:cs typeface="+mn-cs"/>
            </a:endParaRPr>
          </a:p>
        </p:txBody>
      </p:sp>
    </p:spTree>
    <p:extLst>
      <p:ext uri="{BB962C8B-B14F-4D97-AF65-F5344CB8AC3E}">
        <p14:creationId xmlns:p14="http://schemas.microsoft.com/office/powerpoint/2010/main" val="2806156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1760158-DB99-1EFD-2E4E-0E219B0F89DA}"/>
              </a:ext>
            </a:extLst>
          </p:cNvPr>
          <p:cNvSpPr>
            <a:spLocks noGrp="1"/>
          </p:cNvSpPr>
          <p:nvPr>
            <p:ph type="title"/>
          </p:nvPr>
        </p:nvSpPr>
        <p:spPr/>
        <p:txBody>
          <a:bodyPr/>
          <a:lstStyle/>
          <a:p>
            <a:r>
              <a:rPr lang="it-IT" dirty="0" err="1"/>
              <a:t>Outline</a:t>
            </a:r>
            <a:endParaRPr lang="it-IT" dirty="0"/>
          </a:p>
        </p:txBody>
      </p:sp>
      <p:graphicFrame>
        <p:nvGraphicFramePr>
          <p:cNvPr id="5" name="Segnaposto contenuto 2">
            <a:extLst>
              <a:ext uri="{FF2B5EF4-FFF2-40B4-BE49-F238E27FC236}">
                <a16:creationId xmlns:a16="http://schemas.microsoft.com/office/drawing/2014/main" id="{8634D71D-A4B1-233C-2884-39B85F285917}"/>
              </a:ext>
            </a:extLst>
          </p:cNvPr>
          <p:cNvGraphicFramePr>
            <a:graphicFrameLocks noGrp="1"/>
          </p:cNvGraphicFramePr>
          <p:nvPr>
            <p:ph idx="1"/>
            <p:extLst>
              <p:ext uri="{D42A27DB-BD31-4B8C-83A1-F6EECF244321}">
                <p14:modId xmlns:p14="http://schemas.microsoft.com/office/powerpoint/2010/main" val="1756768875"/>
              </p:ext>
            </p:extLst>
          </p:nvPr>
        </p:nvGraphicFramePr>
        <p:xfrm>
          <a:off x="838200" y="1825625"/>
          <a:ext cx="10515600" cy="385974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100235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48C29E8-2FBA-8496-2181-920D71247096}"/>
              </a:ext>
            </a:extLst>
          </p:cNvPr>
          <p:cNvSpPr>
            <a:spLocks noGrp="1"/>
          </p:cNvSpPr>
          <p:nvPr>
            <p:ph type="title"/>
          </p:nvPr>
        </p:nvSpPr>
        <p:spPr/>
        <p:txBody>
          <a:bodyPr/>
          <a:lstStyle/>
          <a:p>
            <a:r>
              <a:rPr lang="it-IT" dirty="0"/>
              <a:t>Effetto sul </a:t>
            </a:r>
            <a:r>
              <a:rPr lang="it-IT" i="1" dirty="0"/>
              <a:t>CAN </a:t>
            </a:r>
            <a:r>
              <a:rPr lang="it-IT" dirty="0"/>
              <a:t>della Soluzione Proposta</a:t>
            </a:r>
          </a:p>
        </p:txBody>
      </p:sp>
      <p:pic>
        <p:nvPicPr>
          <p:cNvPr id="5" name="Segnaposto contenuto 4" descr="Immagine che contiene Rettangolo, diagramma, linea, schermata&#10;&#10;Descrizione generata automaticamente">
            <a:extLst>
              <a:ext uri="{FF2B5EF4-FFF2-40B4-BE49-F238E27FC236}">
                <a16:creationId xmlns:a16="http://schemas.microsoft.com/office/drawing/2014/main" id="{D27DD626-D604-5B1F-DD0B-E0D0F76F4C3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066142" y="1825626"/>
            <a:ext cx="6793452" cy="3252891"/>
          </a:xfrm>
        </p:spPr>
      </p:pic>
      <p:pic>
        <p:nvPicPr>
          <p:cNvPr id="7" name="Immagine 6" descr="Immagine che contiene testo, schermata, diagramma, software&#10;&#10;Descrizione generata automaticamente">
            <a:extLst>
              <a:ext uri="{FF2B5EF4-FFF2-40B4-BE49-F238E27FC236}">
                <a16:creationId xmlns:a16="http://schemas.microsoft.com/office/drawing/2014/main" id="{E843C559-CE48-904D-93B8-E4907A4A6C9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66142" y="1825626"/>
            <a:ext cx="6793452" cy="4667249"/>
          </a:xfrm>
          <a:prstGeom prst="rect">
            <a:avLst/>
          </a:prstGeom>
        </p:spPr>
      </p:pic>
    </p:spTree>
    <p:extLst>
      <p:ext uri="{BB962C8B-B14F-4D97-AF65-F5344CB8AC3E}">
        <p14:creationId xmlns:p14="http://schemas.microsoft.com/office/powerpoint/2010/main" val="1430417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616BBF4-BB9C-8FB9-B2EB-C885DB46742A}"/>
              </a:ext>
            </a:extLst>
          </p:cNvPr>
          <p:cNvSpPr>
            <a:spLocks noGrp="1"/>
          </p:cNvSpPr>
          <p:nvPr>
            <p:ph type="title"/>
          </p:nvPr>
        </p:nvSpPr>
        <p:spPr/>
        <p:txBody>
          <a:bodyPr/>
          <a:lstStyle/>
          <a:p>
            <a:r>
              <a:rPr lang="it-IT" dirty="0"/>
              <a:t>Come introdurre la modifica?</a:t>
            </a:r>
          </a:p>
        </p:txBody>
      </p:sp>
      <p:sp>
        <p:nvSpPr>
          <p:cNvPr id="3" name="Segnaposto contenuto 2">
            <a:extLst>
              <a:ext uri="{FF2B5EF4-FFF2-40B4-BE49-F238E27FC236}">
                <a16:creationId xmlns:a16="http://schemas.microsoft.com/office/drawing/2014/main" id="{D676212C-23F0-369F-1902-BA31FCE4D3F4}"/>
              </a:ext>
            </a:extLst>
          </p:cNvPr>
          <p:cNvSpPr>
            <a:spLocks noGrp="1"/>
          </p:cNvSpPr>
          <p:nvPr>
            <p:ph idx="1"/>
          </p:nvPr>
        </p:nvSpPr>
        <p:spPr/>
        <p:txBody>
          <a:bodyPr/>
          <a:lstStyle/>
          <a:p>
            <a:pPr marL="0" indent="0">
              <a:buNone/>
            </a:pPr>
            <a:r>
              <a:rPr lang="it-IT" dirty="0"/>
              <a:t>Per evitare di apportare modifiche al </a:t>
            </a:r>
            <a:r>
              <a:rPr lang="it-IT" i="1" dirty="0"/>
              <a:t>CAN</a:t>
            </a:r>
            <a:r>
              <a:rPr lang="it-IT" dirty="0"/>
              <a:t> o all’hardware sottostante si è agito definendo un </a:t>
            </a:r>
            <a:r>
              <a:rPr lang="it-IT" b="1" dirty="0"/>
              <a:t>nuovo protocollo</a:t>
            </a:r>
            <a:r>
              <a:rPr lang="it-IT" dirty="0"/>
              <a:t>, il cui funzionamento è basato sul CAN</a:t>
            </a:r>
          </a:p>
        </p:txBody>
      </p:sp>
    </p:spTree>
    <p:extLst>
      <p:ext uri="{BB962C8B-B14F-4D97-AF65-F5344CB8AC3E}">
        <p14:creationId xmlns:p14="http://schemas.microsoft.com/office/powerpoint/2010/main" val="2432663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8A7BA06D-B3FF-4E91-8639-B4569AE3A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Arc 11">
            <a:extLst>
              <a:ext uri="{FF2B5EF4-FFF2-40B4-BE49-F238E27FC236}">
                <a16:creationId xmlns:a16="http://schemas.microsoft.com/office/drawing/2014/main" id="{2B30C86D-5A07-48BC-9C9D-6F9A2DB1E9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useBgFill="1">
        <p:nvSpPr>
          <p:cNvPr id="14" name="Rectangle 13">
            <a:extLst>
              <a:ext uri="{FF2B5EF4-FFF2-40B4-BE49-F238E27FC236}">
                <a16:creationId xmlns:a16="http://schemas.microsoft.com/office/drawing/2014/main" id="{B9651FA3-B4A1-4E98-9B71-4CF8208779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olo 1">
            <a:extLst>
              <a:ext uri="{FF2B5EF4-FFF2-40B4-BE49-F238E27FC236}">
                <a16:creationId xmlns:a16="http://schemas.microsoft.com/office/drawing/2014/main" id="{D0508250-621A-25AA-62FF-B46674A7B111}"/>
              </a:ext>
            </a:extLst>
          </p:cNvPr>
          <p:cNvSpPr>
            <a:spLocks noGrp="1"/>
          </p:cNvSpPr>
          <p:nvPr>
            <p:ph type="title"/>
          </p:nvPr>
        </p:nvSpPr>
        <p:spPr>
          <a:xfrm>
            <a:off x="643466" y="753626"/>
            <a:ext cx="5334930" cy="3004145"/>
          </a:xfrm>
        </p:spPr>
        <p:txBody>
          <a:bodyPr vert="horz" lIns="91440" tIns="45720" rIns="91440" bIns="45720" rtlCol="0" anchor="b">
            <a:normAutofit/>
          </a:bodyPr>
          <a:lstStyle/>
          <a:p>
            <a:pPr algn="ctr"/>
            <a:r>
              <a:rPr lang="en-US" sz="6000" kern="1200" dirty="0">
                <a:solidFill>
                  <a:schemeClr val="tx1"/>
                </a:solidFill>
                <a:latin typeface="+mj-lt"/>
                <a:ea typeface="+mj-ea"/>
                <a:cs typeface="+mj-cs"/>
              </a:rPr>
              <a:t>Il </a:t>
            </a:r>
            <a:r>
              <a:rPr lang="en-US" sz="6000" kern="1200" dirty="0" err="1">
                <a:solidFill>
                  <a:schemeClr val="tx1"/>
                </a:solidFill>
                <a:latin typeface="+mj-lt"/>
                <a:ea typeface="+mj-ea"/>
                <a:cs typeface="+mj-cs"/>
              </a:rPr>
              <a:t>Protocollo</a:t>
            </a:r>
            <a:endParaRPr lang="en-US" sz="6000" kern="1200" dirty="0">
              <a:solidFill>
                <a:schemeClr val="tx1"/>
              </a:solidFill>
              <a:latin typeface="+mj-lt"/>
              <a:ea typeface="+mj-ea"/>
              <a:cs typeface="+mj-cs"/>
            </a:endParaRPr>
          </a:p>
        </p:txBody>
      </p:sp>
      <p:sp>
        <p:nvSpPr>
          <p:cNvPr id="16" name="Freeform: Shape 15">
            <a:extLst>
              <a:ext uri="{FF2B5EF4-FFF2-40B4-BE49-F238E27FC236}">
                <a16:creationId xmlns:a16="http://schemas.microsoft.com/office/drawing/2014/main" id="{F227E5B6-9132-43CA-B503-37A18562AD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04059" y="0"/>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 name="Freeform: Shape 17">
            <a:extLst>
              <a:ext uri="{FF2B5EF4-FFF2-40B4-BE49-F238E27FC236}">
                <a16:creationId xmlns:a16="http://schemas.microsoft.com/office/drawing/2014/main" id="{D2929CB1-0E3C-4B2D-ADC5-0154FB33B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03994" y="5717906"/>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5" name="Segnaposto contenuto 4" descr="Immagine che contiene testo, diagramma, Parallelo, linea&#10;&#10;Descrizione generata automaticamente">
            <a:extLst>
              <a:ext uri="{FF2B5EF4-FFF2-40B4-BE49-F238E27FC236}">
                <a16:creationId xmlns:a16="http://schemas.microsoft.com/office/drawing/2014/main" id="{C039A3CB-EB94-E8F2-470D-029375B32AA7}"/>
              </a:ext>
            </a:extLst>
          </p:cNvPr>
          <p:cNvPicPr>
            <a:picLocks noGrp="1" noChangeAspect="1"/>
          </p:cNvPicPr>
          <p:nvPr>
            <p:ph idx="1"/>
          </p:nvPr>
        </p:nvPicPr>
        <p:blipFill rotWithShape="1">
          <a:blip r:embed="rId3">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rcRect l="-181" t="831" r="-404" b="-2"/>
          <a:stretch/>
        </p:blipFill>
        <p:spPr>
          <a:xfrm>
            <a:off x="6792686" y="924025"/>
            <a:ext cx="5038531" cy="4793881"/>
          </a:xfrm>
          <a:prstGeom prst="rect">
            <a:avLst/>
          </a:prstGeom>
        </p:spPr>
      </p:pic>
      <p:sp>
        <p:nvSpPr>
          <p:cNvPr id="20" name="Freeform: Shape 19">
            <a:extLst>
              <a:ext uri="{FF2B5EF4-FFF2-40B4-BE49-F238E27FC236}">
                <a16:creationId xmlns:a16="http://schemas.microsoft.com/office/drawing/2014/main" id="{658970D8-8D1D-4B5C-894B-E871CC865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67336" y="0"/>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Freeform: Shape 21">
            <a:extLst>
              <a:ext uri="{FF2B5EF4-FFF2-40B4-BE49-F238E27FC236}">
                <a16:creationId xmlns:a16="http://schemas.microsoft.com/office/drawing/2014/main" id="{03C2051E-A88D-48E5-BACF-AAED178927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032259" y="2916245"/>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2"/>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Freeform: Shape 23">
            <a:extLst>
              <a:ext uri="{FF2B5EF4-FFF2-40B4-BE49-F238E27FC236}">
                <a16:creationId xmlns:a16="http://schemas.microsoft.com/office/drawing/2014/main" id="{5F2F0C84-BE8C-4DC2-A6D3-30349A801D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04059" y="6258756"/>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6" name="Freeform: Shape 25">
            <a:extLst>
              <a:ext uri="{FF2B5EF4-FFF2-40B4-BE49-F238E27FC236}">
                <a16:creationId xmlns:a16="http://schemas.microsoft.com/office/drawing/2014/main" id="{7821A508-2985-4905-874A-527429BAAB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43820" y="5835649"/>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96885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CB6E2F43-29E9-49D9-91FC-E5FEFAAA70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Oval 19">
            <a:extLst>
              <a:ext uri="{FF2B5EF4-FFF2-40B4-BE49-F238E27FC236}">
                <a16:creationId xmlns:a16="http://schemas.microsoft.com/office/drawing/2014/main" id="{8E63CC27-1C86-4653-8866-79C24C5C51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95924" y="1656147"/>
            <a:ext cx="546100" cy="5461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2" name="Arc 21">
            <a:extLst>
              <a:ext uri="{FF2B5EF4-FFF2-40B4-BE49-F238E27FC236}">
                <a16:creationId xmlns:a16="http://schemas.microsoft.com/office/drawing/2014/main" id="{3BA62E19-CD42-4C09-B825-844B4943D4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87212" y="587516"/>
            <a:ext cx="2987899" cy="2987899"/>
          </a:xfrm>
          <a:prstGeom prst="arc">
            <a:avLst>
              <a:gd name="adj1" fmla="val 15817365"/>
              <a:gd name="adj2" fmla="val 178138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olo 1">
            <a:extLst>
              <a:ext uri="{FF2B5EF4-FFF2-40B4-BE49-F238E27FC236}">
                <a16:creationId xmlns:a16="http://schemas.microsoft.com/office/drawing/2014/main" id="{27916BE2-E9A0-115F-3E91-3B44585B9EAD}"/>
              </a:ext>
            </a:extLst>
          </p:cNvPr>
          <p:cNvSpPr>
            <a:spLocks noGrp="1"/>
          </p:cNvSpPr>
          <p:nvPr>
            <p:ph type="title"/>
          </p:nvPr>
        </p:nvSpPr>
        <p:spPr>
          <a:xfrm>
            <a:off x="838200" y="365125"/>
            <a:ext cx="10515600" cy="1325563"/>
          </a:xfrm>
        </p:spPr>
        <p:txBody>
          <a:bodyPr>
            <a:normAutofit/>
          </a:bodyPr>
          <a:lstStyle/>
          <a:p>
            <a:r>
              <a:rPr lang="it-IT" dirty="0"/>
              <a:t>Realizzazione del Protocollo</a:t>
            </a:r>
          </a:p>
        </p:txBody>
      </p:sp>
      <p:sp>
        <p:nvSpPr>
          <p:cNvPr id="3" name="Segnaposto contenuto 2">
            <a:extLst>
              <a:ext uri="{FF2B5EF4-FFF2-40B4-BE49-F238E27FC236}">
                <a16:creationId xmlns:a16="http://schemas.microsoft.com/office/drawing/2014/main" id="{37CD12B3-50F8-8443-DD92-6E23E9563F70}"/>
              </a:ext>
            </a:extLst>
          </p:cNvPr>
          <p:cNvSpPr>
            <a:spLocks noGrp="1"/>
          </p:cNvSpPr>
          <p:nvPr>
            <p:ph idx="1"/>
          </p:nvPr>
        </p:nvSpPr>
        <p:spPr>
          <a:xfrm>
            <a:off x="838200" y="1825625"/>
            <a:ext cx="5393361" cy="4351338"/>
          </a:xfrm>
        </p:spPr>
        <p:txBody>
          <a:bodyPr>
            <a:normAutofit/>
          </a:bodyPr>
          <a:lstStyle/>
          <a:p>
            <a:pPr marL="0" indent="0">
              <a:buNone/>
            </a:pPr>
            <a:r>
              <a:rPr lang="it-IT" sz="2400" dirty="0"/>
              <a:t>Ad ogni </a:t>
            </a:r>
            <a:r>
              <a:rPr lang="it-IT" sz="2400" i="1" dirty="0"/>
              <a:t>ECU</a:t>
            </a:r>
            <a:r>
              <a:rPr lang="it-IT" sz="2400" dirty="0"/>
              <a:t> viene assegnato un </a:t>
            </a:r>
            <a:r>
              <a:rPr lang="it-IT" sz="2400" b="1" dirty="0"/>
              <a:t>numero</a:t>
            </a:r>
            <a:r>
              <a:rPr lang="it-IT" sz="2400" dirty="0"/>
              <a:t> univoco, e per distinguere i messaggi del protocollo vengono utilizzati gli </a:t>
            </a:r>
            <a:r>
              <a:rPr lang="it-IT" sz="2400" b="1" dirty="0"/>
              <a:t>ID</a:t>
            </a:r>
            <a:r>
              <a:rPr lang="it-IT" sz="2400" dirty="0"/>
              <a:t> </a:t>
            </a:r>
            <a:r>
              <a:rPr lang="it-IT" sz="2400" i="1" dirty="0"/>
              <a:t>CAN</a:t>
            </a:r>
            <a:r>
              <a:rPr lang="it-IT" sz="2400" dirty="0"/>
              <a:t> non assegnati</a:t>
            </a:r>
          </a:p>
          <a:p>
            <a:pPr marL="0" indent="0">
              <a:buNone/>
            </a:pPr>
            <a:endParaRPr lang="it-IT" sz="2400" dirty="0"/>
          </a:p>
          <a:p>
            <a:pPr marL="0" indent="0">
              <a:buNone/>
            </a:pPr>
            <a:r>
              <a:rPr lang="it-IT" sz="2400" dirty="0"/>
              <a:t>Il primo messaggio che sarà inviato avrà l’</a:t>
            </a:r>
            <a:r>
              <a:rPr lang="it-IT" sz="2400" b="1" dirty="0"/>
              <a:t>ID</a:t>
            </a:r>
            <a:r>
              <a:rPr lang="it-IT" sz="2400" dirty="0"/>
              <a:t> che specifica l’intenzione e come payload il</a:t>
            </a:r>
            <a:r>
              <a:rPr lang="it-IT" sz="2400" b="1" dirty="0"/>
              <a:t> numero univoco</a:t>
            </a:r>
            <a:r>
              <a:rPr lang="it-IT" sz="2400" dirty="0"/>
              <a:t>, questo sarà seguito da altri messaggi che contengono il payload effettivo da inviare</a:t>
            </a:r>
          </a:p>
        </p:txBody>
      </p:sp>
      <p:graphicFrame>
        <p:nvGraphicFramePr>
          <p:cNvPr id="4" name="Tabella 3">
            <a:extLst>
              <a:ext uri="{FF2B5EF4-FFF2-40B4-BE49-F238E27FC236}">
                <a16:creationId xmlns:a16="http://schemas.microsoft.com/office/drawing/2014/main" id="{16FE177A-A998-946D-8591-B769B5F39492}"/>
              </a:ext>
            </a:extLst>
          </p:cNvPr>
          <p:cNvGraphicFramePr>
            <a:graphicFrameLocks noGrp="1"/>
          </p:cNvGraphicFramePr>
          <p:nvPr>
            <p:extLst>
              <p:ext uri="{D42A27DB-BD31-4B8C-83A1-F6EECF244321}">
                <p14:modId xmlns:p14="http://schemas.microsoft.com/office/powerpoint/2010/main" val="3374903644"/>
              </p:ext>
            </p:extLst>
          </p:nvPr>
        </p:nvGraphicFramePr>
        <p:xfrm>
          <a:off x="6966862" y="1338898"/>
          <a:ext cx="4869334" cy="5519109"/>
        </p:xfrm>
        <a:graphic>
          <a:graphicData uri="http://schemas.openxmlformats.org/drawingml/2006/table">
            <a:tbl>
              <a:tblPr firstRow="1" bandRow="1">
                <a:tableStyleId>{5C22544A-7EE6-4342-B048-85BDC9FD1C3A}</a:tableStyleId>
              </a:tblPr>
              <a:tblGrid>
                <a:gridCol w="1293802">
                  <a:extLst>
                    <a:ext uri="{9D8B030D-6E8A-4147-A177-3AD203B41FA5}">
                      <a16:colId xmlns:a16="http://schemas.microsoft.com/office/drawing/2014/main" val="3793283872"/>
                    </a:ext>
                  </a:extLst>
                </a:gridCol>
                <a:gridCol w="3575532">
                  <a:extLst>
                    <a:ext uri="{9D8B030D-6E8A-4147-A177-3AD203B41FA5}">
                      <a16:colId xmlns:a16="http://schemas.microsoft.com/office/drawing/2014/main" val="4007397771"/>
                    </a:ext>
                  </a:extLst>
                </a:gridCol>
              </a:tblGrid>
              <a:tr h="726815">
                <a:tc>
                  <a:txBody>
                    <a:bodyPr/>
                    <a:lstStyle/>
                    <a:p>
                      <a:r>
                        <a:rPr lang="it-IT" sz="1900"/>
                        <a:t>ID utilizzato</a:t>
                      </a:r>
                    </a:p>
                  </a:txBody>
                  <a:tcPr marL="100547" marR="100547" marT="50273" marB="50273"/>
                </a:tc>
                <a:tc>
                  <a:txBody>
                    <a:bodyPr/>
                    <a:lstStyle/>
                    <a:p>
                      <a:r>
                        <a:rPr lang="it-IT" sz="1900"/>
                        <a:t>Funzione assegnata</a:t>
                      </a:r>
                    </a:p>
                  </a:txBody>
                  <a:tcPr marL="100547" marR="100547" marT="50273" marB="50273"/>
                </a:tc>
                <a:extLst>
                  <a:ext uri="{0D108BD9-81ED-4DB2-BD59-A6C34878D82A}">
                    <a16:rowId xmlns:a16="http://schemas.microsoft.com/office/drawing/2014/main" val="1469930509"/>
                  </a:ext>
                </a:extLst>
              </a:tr>
              <a:tr h="431405">
                <a:tc>
                  <a:txBody>
                    <a:bodyPr/>
                    <a:lstStyle/>
                    <a:p>
                      <a:r>
                        <a:rPr lang="it-IT" sz="1900" b="1"/>
                        <a:t>111</a:t>
                      </a:r>
                    </a:p>
                  </a:txBody>
                  <a:tcPr marL="100547" marR="100547" marT="50273" marB="50273"/>
                </a:tc>
                <a:tc>
                  <a:txBody>
                    <a:bodyPr/>
                    <a:lstStyle/>
                    <a:p>
                      <a:r>
                        <a:rPr lang="it-IT" sz="1900"/>
                        <a:t>Invio della </a:t>
                      </a:r>
                      <a:r>
                        <a:rPr lang="it-IT" sz="1900" b="1"/>
                        <a:t>chiave pubblica</a:t>
                      </a:r>
                      <a:endParaRPr lang="it-IT" sz="1900"/>
                    </a:p>
                  </a:txBody>
                  <a:tcPr marL="100547" marR="100547" marT="50273" marB="50273"/>
                </a:tc>
                <a:extLst>
                  <a:ext uri="{0D108BD9-81ED-4DB2-BD59-A6C34878D82A}">
                    <a16:rowId xmlns:a16="http://schemas.microsoft.com/office/drawing/2014/main" val="2669108996"/>
                  </a:ext>
                </a:extLst>
              </a:tr>
              <a:tr h="726815">
                <a:tc>
                  <a:txBody>
                    <a:bodyPr/>
                    <a:lstStyle/>
                    <a:p>
                      <a:r>
                        <a:rPr lang="it-IT" sz="1900" b="1"/>
                        <a:t>112</a:t>
                      </a:r>
                    </a:p>
                  </a:txBody>
                  <a:tcPr marL="100547" marR="100547" marT="50273" marB="50273"/>
                </a:tc>
                <a:tc>
                  <a:txBody>
                    <a:bodyPr/>
                    <a:lstStyle/>
                    <a:p>
                      <a:r>
                        <a:rPr lang="it-IT" sz="1900"/>
                        <a:t>Richiesta invio della </a:t>
                      </a:r>
                      <a:r>
                        <a:rPr lang="it-IT" sz="1900" b="1"/>
                        <a:t>chiave pubblica</a:t>
                      </a:r>
                      <a:endParaRPr lang="it-IT" sz="1900"/>
                    </a:p>
                  </a:txBody>
                  <a:tcPr marL="100547" marR="100547" marT="50273" marB="50273"/>
                </a:tc>
                <a:extLst>
                  <a:ext uri="{0D108BD9-81ED-4DB2-BD59-A6C34878D82A}">
                    <a16:rowId xmlns:a16="http://schemas.microsoft.com/office/drawing/2014/main" val="2346450099"/>
                  </a:ext>
                </a:extLst>
              </a:tr>
              <a:tr h="726815">
                <a:tc>
                  <a:txBody>
                    <a:bodyPr/>
                    <a:lstStyle/>
                    <a:p>
                      <a:r>
                        <a:rPr lang="it-IT" sz="1900" b="1"/>
                        <a:t>122</a:t>
                      </a:r>
                    </a:p>
                  </a:txBody>
                  <a:tcPr marL="100547" marR="100547" marT="50273" marB="50273"/>
                </a:tc>
                <a:tc>
                  <a:txBody>
                    <a:bodyPr/>
                    <a:lstStyle/>
                    <a:p>
                      <a:r>
                        <a:rPr lang="it-IT" sz="1900"/>
                        <a:t>Invio della </a:t>
                      </a:r>
                      <a:r>
                        <a:rPr lang="it-IT" sz="1900" b="1"/>
                        <a:t>capsula</a:t>
                      </a:r>
                      <a:r>
                        <a:rPr lang="it-IT" sz="1900" b="0"/>
                        <a:t> con la </a:t>
                      </a:r>
                      <a:r>
                        <a:rPr lang="it-IT" sz="1900" b="1"/>
                        <a:t>chiave di sessione</a:t>
                      </a:r>
                    </a:p>
                  </a:txBody>
                  <a:tcPr marL="100547" marR="100547" marT="50273" marB="50273"/>
                </a:tc>
                <a:extLst>
                  <a:ext uri="{0D108BD9-81ED-4DB2-BD59-A6C34878D82A}">
                    <a16:rowId xmlns:a16="http://schemas.microsoft.com/office/drawing/2014/main" val="1885366000"/>
                  </a:ext>
                </a:extLst>
              </a:tr>
              <a:tr h="1022224">
                <a:tc>
                  <a:txBody>
                    <a:bodyPr/>
                    <a:lstStyle/>
                    <a:p>
                      <a:r>
                        <a:rPr lang="it-IT" sz="1900" b="1"/>
                        <a:t>123</a:t>
                      </a:r>
                    </a:p>
                  </a:txBody>
                  <a:tcPr marL="100547" marR="100547" marT="50273" marB="50273"/>
                </a:tc>
                <a:tc>
                  <a:txBody>
                    <a:bodyPr/>
                    <a:lstStyle/>
                    <a:p>
                      <a:r>
                        <a:rPr lang="it-IT" sz="1900"/>
                        <a:t>Richiesta di generare una nuova </a:t>
                      </a:r>
                      <a:r>
                        <a:rPr lang="it-IT" sz="1900" b="1"/>
                        <a:t>capsula </a:t>
                      </a:r>
                      <a:r>
                        <a:rPr lang="it-IT" sz="1900" b="0"/>
                        <a:t>con </a:t>
                      </a:r>
                      <a:r>
                        <a:rPr lang="it-IT" sz="1900" b="1"/>
                        <a:t>chiave di sessione</a:t>
                      </a:r>
                      <a:endParaRPr lang="it-IT" sz="1900"/>
                    </a:p>
                  </a:txBody>
                  <a:tcPr marL="100547" marR="100547" marT="50273" marB="50273"/>
                </a:tc>
                <a:extLst>
                  <a:ext uri="{0D108BD9-81ED-4DB2-BD59-A6C34878D82A}">
                    <a16:rowId xmlns:a16="http://schemas.microsoft.com/office/drawing/2014/main" val="2801813360"/>
                  </a:ext>
                </a:extLst>
              </a:tr>
              <a:tr h="726815">
                <a:tc>
                  <a:txBody>
                    <a:bodyPr/>
                    <a:lstStyle/>
                    <a:p>
                      <a:r>
                        <a:rPr lang="it-IT" sz="1900" b="1"/>
                        <a:t>A</a:t>
                      </a:r>
                    </a:p>
                  </a:txBody>
                  <a:tcPr marL="100547" marR="100547" marT="50273" marB="50273"/>
                </a:tc>
                <a:tc>
                  <a:txBody>
                    <a:bodyPr/>
                    <a:lstStyle/>
                    <a:p>
                      <a:r>
                        <a:rPr lang="it-IT" sz="1900" b="0"/>
                        <a:t>Generazione di traffico casuale</a:t>
                      </a:r>
                    </a:p>
                  </a:txBody>
                  <a:tcPr marL="100547" marR="100547" marT="50273" marB="50273"/>
                </a:tc>
                <a:extLst>
                  <a:ext uri="{0D108BD9-81ED-4DB2-BD59-A6C34878D82A}">
                    <a16:rowId xmlns:a16="http://schemas.microsoft.com/office/drawing/2014/main" val="4225395856"/>
                  </a:ext>
                </a:extLst>
              </a:tr>
              <a:tr h="726815">
                <a:tc>
                  <a:txBody>
                    <a:bodyPr/>
                    <a:lstStyle/>
                    <a:p>
                      <a:r>
                        <a:rPr lang="it-IT" sz="1900" b="1"/>
                        <a:t>B</a:t>
                      </a:r>
                    </a:p>
                  </a:txBody>
                  <a:tcPr marL="100547" marR="100547" marT="50273" marB="50273"/>
                </a:tc>
                <a:tc>
                  <a:txBody>
                    <a:bodyPr/>
                    <a:lstStyle/>
                    <a:p>
                      <a:r>
                        <a:rPr lang="it-IT" sz="1900"/>
                        <a:t>Richiesta di generazione di traffico</a:t>
                      </a:r>
                    </a:p>
                  </a:txBody>
                  <a:tcPr marL="100547" marR="100547" marT="50273" marB="50273"/>
                </a:tc>
                <a:extLst>
                  <a:ext uri="{0D108BD9-81ED-4DB2-BD59-A6C34878D82A}">
                    <a16:rowId xmlns:a16="http://schemas.microsoft.com/office/drawing/2014/main" val="4099980634"/>
                  </a:ext>
                </a:extLst>
              </a:tr>
              <a:tr h="431405">
                <a:tc>
                  <a:txBody>
                    <a:bodyPr/>
                    <a:lstStyle/>
                    <a:p>
                      <a:r>
                        <a:rPr lang="it-IT" sz="1900" b="1"/>
                        <a:t>0</a:t>
                      </a:r>
                    </a:p>
                  </a:txBody>
                  <a:tcPr marL="100547" marR="100547" marT="50273" marB="50273"/>
                </a:tc>
                <a:tc>
                  <a:txBody>
                    <a:bodyPr/>
                    <a:lstStyle/>
                    <a:p>
                      <a:r>
                        <a:rPr lang="it-IT" sz="1900"/>
                        <a:t>Terminazione dell’applicativo</a:t>
                      </a:r>
                    </a:p>
                  </a:txBody>
                  <a:tcPr marL="100547" marR="100547" marT="50273" marB="50273"/>
                </a:tc>
                <a:extLst>
                  <a:ext uri="{0D108BD9-81ED-4DB2-BD59-A6C34878D82A}">
                    <a16:rowId xmlns:a16="http://schemas.microsoft.com/office/drawing/2014/main" val="1327414279"/>
                  </a:ext>
                </a:extLst>
              </a:tr>
            </a:tbl>
          </a:graphicData>
        </a:graphic>
      </p:graphicFrame>
    </p:spTree>
    <p:extLst>
      <p:ext uri="{BB962C8B-B14F-4D97-AF65-F5344CB8AC3E}">
        <p14:creationId xmlns:p14="http://schemas.microsoft.com/office/powerpoint/2010/main" val="3389021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7C4BB53D-9D9A-AA43-85A6-838DA397DBA2}"/>
              </a:ext>
            </a:extLst>
          </p:cNvPr>
          <p:cNvSpPr>
            <a:spLocks noGrp="1"/>
          </p:cNvSpPr>
          <p:nvPr>
            <p:ph type="title"/>
          </p:nvPr>
        </p:nvSpPr>
        <p:spPr/>
        <p:txBody>
          <a:bodyPr/>
          <a:lstStyle/>
          <a:p>
            <a:r>
              <a:rPr lang="it-IT" dirty="0"/>
              <a:t>E la lunghezza dei messaggi?</a:t>
            </a:r>
          </a:p>
        </p:txBody>
      </p:sp>
      <p:sp>
        <p:nvSpPr>
          <p:cNvPr id="3" name="Segnaposto contenuto 2">
            <a:extLst>
              <a:ext uri="{FF2B5EF4-FFF2-40B4-BE49-F238E27FC236}">
                <a16:creationId xmlns:a16="http://schemas.microsoft.com/office/drawing/2014/main" id="{84907569-0923-2146-E8F9-438DEEC49547}"/>
              </a:ext>
            </a:extLst>
          </p:cNvPr>
          <p:cNvSpPr>
            <a:spLocks noGrp="1"/>
          </p:cNvSpPr>
          <p:nvPr>
            <p:ph idx="1"/>
          </p:nvPr>
        </p:nvSpPr>
        <p:spPr/>
        <p:txBody>
          <a:bodyPr/>
          <a:lstStyle/>
          <a:p>
            <a:pPr marL="0" indent="0">
              <a:buNone/>
            </a:pPr>
            <a:r>
              <a:rPr lang="it-IT" dirty="0"/>
              <a:t>Come si può inviare una chiave pubblica di </a:t>
            </a:r>
            <a:r>
              <a:rPr lang="it-IT" b="1" dirty="0" err="1"/>
              <a:t>kyber</a:t>
            </a:r>
            <a:r>
              <a:rPr lang="it-IT" dirty="0"/>
              <a:t> se questa è lunga 800 byte mentre un messaggio </a:t>
            </a:r>
            <a:r>
              <a:rPr lang="it-IT" i="1" dirty="0"/>
              <a:t>CAN </a:t>
            </a:r>
            <a:r>
              <a:rPr lang="it-IT" dirty="0"/>
              <a:t>può contenere al massimo </a:t>
            </a:r>
            <a:r>
              <a:rPr lang="it-IT" b="1" dirty="0"/>
              <a:t>8 byte</a:t>
            </a:r>
            <a:r>
              <a:rPr lang="it-IT" dirty="0"/>
              <a:t>?</a:t>
            </a:r>
          </a:p>
          <a:p>
            <a:pPr marL="0" indent="0">
              <a:buNone/>
            </a:pPr>
            <a:r>
              <a:rPr lang="it-IT" dirty="0"/>
              <a:t>Stesso discorso anche per la capsula, lunga 768 byte</a:t>
            </a:r>
          </a:p>
          <a:p>
            <a:pPr marL="0" indent="0">
              <a:buNone/>
            </a:pPr>
            <a:endParaRPr lang="it-IT" dirty="0"/>
          </a:p>
          <a:p>
            <a:pPr marL="0" indent="0">
              <a:buNone/>
            </a:pPr>
            <a:r>
              <a:rPr lang="it-IT" dirty="0"/>
              <a:t>La soluzione più semplice è stata partizionare la </a:t>
            </a:r>
            <a:r>
              <a:rPr lang="it-IT" b="1" dirty="0"/>
              <a:t>chiave</a:t>
            </a:r>
            <a:r>
              <a:rPr lang="it-IT" dirty="0"/>
              <a:t> in </a:t>
            </a:r>
            <a:r>
              <a:rPr lang="it-IT" b="1" dirty="0"/>
              <a:t>100</a:t>
            </a:r>
            <a:r>
              <a:rPr lang="it-IT" dirty="0"/>
              <a:t> messaggi e la </a:t>
            </a:r>
            <a:r>
              <a:rPr lang="it-IT" b="1" dirty="0"/>
              <a:t>capsula</a:t>
            </a:r>
            <a:r>
              <a:rPr lang="it-IT" dirty="0"/>
              <a:t> in </a:t>
            </a:r>
            <a:r>
              <a:rPr lang="it-IT" b="1" dirty="0"/>
              <a:t>96</a:t>
            </a:r>
            <a:r>
              <a:rPr lang="it-IT" dirty="0"/>
              <a:t> messaggi, tutti di </a:t>
            </a:r>
            <a:r>
              <a:rPr lang="it-IT" b="1" dirty="0"/>
              <a:t>8 byte</a:t>
            </a:r>
            <a:endParaRPr lang="it-IT" dirty="0"/>
          </a:p>
        </p:txBody>
      </p:sp>
    </p:spTree>
    <p:extLst>
      <p:ext uri="{BB962C8B-B14F-4D97-AF65-F5344CB8AC3E}">
        <p14:creationId xmlns:p14="http://schemas.microsoft.com/office/powerpoint/2010/main" val="487286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magine 3" descr="Immagine che contiene testo, schermata, diagramma, software&#10;&#10;Descrizione generata automaticamente">
            <a:extLst>
              <a:ext uri="{FF2B5EF4-FFF2-40B4-BE49-F238E27FC236}">
                <a16:creationId xmlns:a16="http://schemas.microsoft.com/office/drawing/2014/main" id="{D2F4FC9F-F3E1-76A2-9887-EB9E78EC9A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09865" y="1404143"/>
            <a:ext cx="6843935" cy="4701932"/>
          </a:xfrm>
          <a:prstGeom prst="rect">
            <a:avLst/>
          </a:prstGeom>
        </p:spPr>
      </p:pic>
      <p:sp>
        <p:nvSpPr>
          <p:cNvPr id="2" name="Titolo 1">
            <a:extLst>
              <a:ext uri="{FF2B5EF4-FFF2-40B4-BE49-F238E27FC236}">
                <a16:creationId xmlns:a16="http://schemas.microsoft.com/office/drawing/2014/main" id="{D8FFC149-0C76-F674-49F3-9260604DF5FE}"/>
              </a:ext>
            </a:extLst>
          </p:cNvPr>
          <p:cNvSpPr>
            <a:spLocks noGrp="1"/>
          </p:cNvSpPr>
          <p:nvPr>
            <p:ph type="title"/>
          </p:nvPr>
        </p:nvSpPr>
        <p:spPr/>
        <p:txBody>
          <a:bodyPr/>
          <a:lstStyle/>
          <a:p>
            <a:r>
              <a:rPr lang="it-IT" dirty="0"/>
              <a:t>Vantaggi derivanti dal Nuovo Protocollo</a:t>
            </a:r>
          </a:p>
        </p:txBody>
      </p:sp>
      <p:pic>
        <p:nvPicPr>
          <p:cNvPr id="6" name="Segnaposto contenuto 5" descr="Immagine che contiene testo, schermata, diagramma, software&#10;&#10;Descrizione generata automaticamente">
            <a:extLst>
              <a:ext uri="{FF2B5EF4-FFF2-40B4-BE49-F238E27FC236}">
                <a16:creationId xmlns:a16="http://schemas.microsoft.com/office/drawing/2014/main" id="{830BF209-52B6-160A-05D4-98F1A7552082}"/>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4509865" y="1404143"/>
            <a:ext cx="6843934" cy="4696380"/>
          </a:xfrm>
        </p:spPr>
      </p:pic>
      <p:sp>
        <p:nvSpPr>
          <p:cNvPr id="3" name="CasellaDiTesto 2">
            <a:extLst>
              <a:ext uri="{FF2B5EF4-FFF2-40B4-BE49-F238E27FC236}">
                <a16:creationId xmlns:a16="http://schemas.microsoft.com/office/drawing/2014/main" id="{E75E8066-6533-6EEC-BCDE-F64251ADD8CD}"/>
              </a:ext>
            </a:extLst>
          </p:cNvPr>
          <p:cNvSpPr txBox="1"/>
          <p:nvPr/>
        </p:nvSpPr>
        <p:spPr>
          <a:xfrm>
            <a:off x="838199" y="1404143"/>
            <a:ext cx="3671665" cy="923330"/>
          </a:xfrm>
          <a:prstGeom prst="rect">
            <a:avLst/>
          </a:prstGeom>
          <a:noFill/>
        </p:spPr>
        <p:txBody>
          <a:bodyPr wrap="square" rtlCol="0">
            <a:spAutoFit/>
          </a:bodyPr>
          <a:lstStyle/>
          <a:p>
            <a:r>
              <a:rPr lang="it-IT" dirty="0"/>
              <a:t>Sicurezza rispetto ad attacchi di tipo </a:t>
            </a:r>
            <a:r>
              <a:rPr lang="it-IT" b="1" dirty="0" err="1"/>
              <a:t>eavesdropping</a:t>
            </a:r>
            <a:r>
              <a:rPr lang="it-IT" dirty="0"/>
              <a:t> e </a:t>
            </a:r>
            <a:r>
              <a:rPr lang="it-IT" b="1" dirty="0"/>
              <a:t>data injection</a:t>
            </a:r>
            <a:endParaRPr lang="it-IT" dirty="0"/>
          </a:p>
        </p:txBody>
      </p:sp>
    </p:spTree>
    <p:extLst>
      <p:ext uri="{BB962C8B-B14F-4D97-AF65-F5344CB8AC3E}">
        <p14:creationId xmlns:p14="http://schemas.microsoft.com/office/powerpoint/2010/main" val="543219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Freeform: Shape 13">
            <a:extLst>
              <a:ext uri="{FF2B5EF4-FFF2-40B4-BE49-F238E27FC236}">
                <a16:creationId xmlns:a16="http://schemas.microsoft.com/office/drawing/2014/main" id="{8A7BA06D-B3FF-4E91-8639-B4569AE3A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Arc 15">
            <a:extLst>
              <a:ext uri="{FF2B5EF4-FFF2-40B4-BE49-F238E27FC236}">
                <a16:creationId xmlns:a16="http://schemas.microsoft.com/office/drawing/2014/main" id="{2B30C86D-5A07-48BC-9C9D-6F9A2DB1E9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useBgFill="1">
        <p:nvSpPr>
          <p:cNvPr id="18" name="Rectangle 17">
            <a:extLst>
              <a:ext uri="{FF2B5EF4-FFF2-40B4-BE49-F238E27FC236}">
                <a16:creationId xmlns:a16="http://schemas.microsoft.com/office/drawing/2014/main" id="{EF8C1CD2-E59C-42CC-91D0-39F8E0CF16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olo 1">
            <a:extLst>
              <a:ext uri="{FF2B5EF4-FFF2-40B4-BE49-F238E27FC236}">
                <a16:creationId xmlns:a16="http://schemas.microsoft.com/office/drawing/2014/main" id="{ACBEC456-25E7-8F62-FE4E-2A5A25AA4EAD}"/>
              </a:ext>
            </a:extLst>
          </p:cNvPr>
          <p:cNvSpPr>
            <a:spLocks noGrp="1"/>
          </p:cNvSpPr>
          <p:nvPr>
            <p:ph type="title"/>
          </p:nvPr>
        </p:nvSpPr>
        <p:spPr>
          <a:xfrm>
            <a:off x="643466" y="753626"/>
            <a:ext cx="5081925" cy="3004145"/>
          </a:xfrm>
        </p:spPr>
        <p:txBody>
          <a:bodyPr vert="horz" lIns="91440" tIns="45720" rIns="91440" bIns="45720" rtlCol="0" anchor="b">
            <a:normAutofit/>
          </a:bodyPr>
          <a:lstStyle/>
          <a:p>
            <a:pPr algn="ctr"/>
            <a:r>
              <a:rPr lang="it-IT" sz="6000" kern="1200" dirty="0">
                <a:solidFill>
                  <a:schemeClr val="tx1"/>
                </a:solidFill>
                <a:latin typeface="+mj-lt"/>
                <a:ea typeface="+mj-ea"/>
                <a:cs typeface="+mj-cs"/>
              </a:rPr>
              <a:t>Strumenti Utilizzati</a:t>
            </a:r>
          </a:p>
        </p:txBody>
      </p:sp>
      <p:sp>
        <p:nvSpPr>
          <p:cNvPr id="20" name="Freeform: Shape 19">
            <a:extLst>
              <a:ext uri="{FF2B5EF4-FFF2-40B4-BE49-F238E27FC236}">
                <a16:creationId xmlns:a16="http://schemas.microsoft.com/office/drawing/2014/main" id="{07062BB1-E215-424E-80C4-7E1CF179A3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13938" y="0"/>
            <a:ext cx="2066948" cy="1621879"/>
          </a:xfrm>
          <a:custGeom>
            <a:avLst/>
            <a:gdLst>
              <a:gd name="connsiteX0" fmla="*/ 0 w 2066948"/>
              <a:gd name="connsiteY0" fmla="*/ 0 h 1621879"/>
              <a:gd name="connsiteX1" fmla="*/ 123825 w 2066948"/>
              <a:gd name="connsiteY1" fmla="*/ 0 h 1621879"/>
              <a:gd name="connsiteX2" fmla="*/ 123825 w 2066948"/>
              <a:gd name="connsiteY2" fmla="*/ 1452620 h 1621879"/>
              <a:gd name="connsiteX3" fmla="*/ 1881378 w 2066948"/>
              <a:gd name="connsiteY3" fmla="*/ 436017 h 1621879"/>
              <a:gd name="connsiteX4" fmla="*/ 1127572 w 2066948"/>
              <a:gd name="connsiteY4" fmla="*/ 0 h 1621879"/>
              <a:gd name="connsiteX5" fmla="*/ 1374887 w 2066948"/>
              <a:gd name="connsiteY5" fmla="*/ 0 h 1621879"/>
              <a:gd name="connsiteX6" fmla="*/ 2035969 w 2066948"/>
              <a:gd name="connsiteY6" fmla="*/ 382391 h 1621879"/>
              <a:gd name="connsiteX7" fmla="*/ 2058648 w 2066948"/>
              <a:gd name="connsiteY7" fmla="*/ 466963 h 1621879"/>
              <a:gd name="connsiteX8" fmla="*/ 2035969 w 2066948"/>
              <a:gd name="connsiteY8" fmla="*/ 489642 h 1621879"/>
              <a:gd name="connsiteX9" fmla="*/ 92869 w 2066948"/>
              <a:gd name="connsiteY9" fmla="*/ 1613592 h 1621879"/>
              <a:gd name="connsiteX10" fmla="*/ 61913 w 2066948"/>
              <a:gd name="connsiteY10" fmla="*/ 1621879 h 1621879"/>
              <a:gd name="connsiteX11" fmla="*/ 0 w 2066948"/>
              <a:gd name="connsiteY11" fmla="*/ 1559967 h 1621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66948" h="1621879">
                <a:moveTo>
                  <a:pt x="0" y="0"/>
                </a:moveTo>
                <a:lnTo>
                  <a:pt x="123825" y="0"/>
                </a:lnTo>
                <a:lnTo>
                  <a:pt x="123825" y="1452620"/>
                </a:lnTo>
                <a:lnTo>
                  <a:pt x="1881378" y="436017"/>
                </a:lnTo>
                <a:lnTo>
                  <a:pt x="1127572" y="0"/>
                </a:lnTo>
                <a:lnTo>
                  <a:pt x="1374887" y="0"/>
                </a:lnTo>
                <a:lnTo>
                  <a:pt x="2035969" y="382391"/>
                </a:lnTo>
                <a:cubicBezTo>
                  <a:pt x="2065582" y="399479"/>
                  <a:pt x="2075745" y="437340"/>
                  <a:pt x="2058648" y="466963"/>
                </a:cubicBezTo>
                <a:cubicBezTo>
                  <a:pt x="2053219" y="476384"/>
                  <a:pt x="2045389" y="484204"/>
                  <a:pt x="2035969" y="489642"/>
                </a:cubicBezTo>
                <a:lnTo>
                  <a:pt x="92869" y="1613592"/>
                </a:lnTo>
                <a:cubicBezTo>
                  <a:pt x="83458" y="1619031"/>
                  <a:pt x="72780" y="1621889"/>
                  <a:pt x="61913" y="1621879"/>
                </a:cubicBezTo>
                <a:cubicBezTo>
                  <a:pt x="27719" y="1621879"/>
                  <a:pt x="0" y="1594161"/>
                  <a:pt x="0" y="1559967"/>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5" name="Segnaposto contenuto 4" descr="Immagine che contiene testo, Carattere, Elementi grafici, tipografia&#10;&#10;Descrizione generata automaticamente">
            <a:extLst>
              <a:ext uri="{FF2B5EF4-FFF2-40B4-BE49-F238E27FC236}">
                <a16:creationId xmlns:a16="http://schemas.microsoft.com/office/drawing/2014/main" id="{775C96F9-90DD-77D6-E894-AFEEB83FDBD0}"/>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013938" y="3217183"/>
            <a:ext cx="2872242" cy="653434"/>
          </a:xfrm>
          <a:custGeom>
            <a:avLst/>
            <a:gdLst/>
            <a:ahLst/>
            <a:cxnLst/>
            <a:rect l="l" t="t" r="r" b="b"/>
            <a:pathLst>
              <a:path w="2565029" h="2588972">
                <a:moveTo>
                  <a:pt x="69897" y="0"/>
                </a:moveTo>
                <a:lnTo>
                  <a:pt x="2495132" y="0"/>
                </a:lnTo>
                <a:cubicBezTo>
                  <a:pt x="2533735" y="0"/>
                  <a:pt x="2565029" y="31294"/>
                  <a:pt x="2565029" y="69897"/>
                </a:cubicBezTo>
                <a:lnTo>
                  <a:pt x="2565029" y="2519075"/>
                </a:lnTo>
                <a:cubicBezTo>
                  <a:pt x="2565029" y="2557678"/>
                  <a:pt x="2533735" y="2588972"/>
                  <a:pt x="2495132" y="2588972"/>
                </a:cubicBezTo>
                <a:lnTo>
                  <a:pt x="69897" y="2588972"/>
                </a:lnTo>
                <a:cubicBezTo>
                  <a:pt x="31294" y="2588972"/>
                  <a:pt x="0" y="2557678"/>
                  <a:pt x="0" y="2519075"/>
                </a:cubicBezTo>
                <a:lnTo>
                  <a:pt x="0" y="69897"/>
                </a:lnTo>
                <a:cubicBezTo>
                  <a:pt x="0" y="31294"/>
                  <a:pt x="31294" y="0"/>
                  <a:pt x="69897" y="0"/>
                </a:cubicBezTo>
                <a:close/>
              </a:path>
            </a:pathLst>
          </a:custGeom>
        </p:spPr>
      </p:pic>
      <p:pic>
        <p:nvPicPr>
          <p:cNvPr id="9" name="Immagine 8" descr="Immagine che contiene testo, schermata, Carattere, simbolo&#10;&#10;Descrizione generata automaticamente">
            <a:extLst>
              <a:ext uri="{FF2B5EF4-FFF2-40B4-BE49-F238E27FC236}">
                <a16:creationId xmlns:a16="http://schemas.microsoft.com/office/drawing/2014/main" id="{667DB4D3-7569-5EBB-6EEF-FC87D9626E3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18551" y="774174"/>
            <a:ext cx="3453058" cy="1726529"/>
          </a:xfrm>
          <a:custGeom>
            <a:avLst/>
            <a:gdLst/>
            <a:ahLst/>
            <a:cxnLst/>
            <a:rect l="l" t="t" r="r" b="b"/>
            <a:pathLst>
              <a:path w="1964763" h="1856167">
                <a:moveTo>
                  <a:pt x="34265" y="0"/>
                </a:moveTo>
                <a:lnTo>
                  <a:pt x="1930498" y="0"/>
                </a:lnTo>
                <a:cubicBezTo>
                  <a:pt x="1949422" y="0"/>
                  <a:pt x="1964763" y="15341"/>
                  <a:pt x="1964763" y="34265"/>
                </a:cubicBezTo>
                <a:lnTo>
                  <a:pt x="1964763" y="1821902"/>
                </a:lnTo>
                <a:cubicBezTo>
                  <a:pt x="1964763" y="1840826"/>
                  <a:pt x="1949422" y="1856167"/>
                  <a:pt x="1930498" y="1856167"/>
                </a:cubicBezTo>
                <a:lnTo>
                  <a:pt x="34265" y="1856167"/>
                </a:lnTo>
                <a:cubicBezTo>
                  <a:pt x="15341" y="1856167"/>
                  <a:pt x="0" y="1840826"/>
                  <a:pt x="0" y="1821902"/>
                </a:cubicBezTo>
                <a:lnTo>
                  <a:pt x="0" y="34265"/>
                </a:lnTo>
                <a:cubicBezTo>
                  <a:pt x="0" y="15341"/>
                  <a:pt x="15341" y="0"/>
                  <a:pt x="34265" y="0"/>
                </a:cubicBezTo>
                <a:close/>
              </a:path>
            </a:pathLst>
          </a:custGeom>
        </p:spPr>
      </p:pic>
      <p:sp>
        <p:nvSpPr>
          <p:cNvPr id="22" name="Oval 21">
            <a:extLst>
              <a:ext uri="{FF2B5EF4-FFF2-40B4-BE49-F238E27FC236}">
                <a16:creationId xmlns:a16="http://schemas.microsoft.com/office/drawing/2014/main" id="{6FD0FBFA-B43E-40C1-A6E4-B88234171E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94703" y="3188257"/>
            <a:ext cx="569514" cy="569514"/>
          </a:xfrm>
          <a:prstGeom prst="ellipse">
            <a:avLst/>
          </a:prstGeom>
          <a:noFill/>
          <a:ln w="1270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4" name="Freeform: Shape 23">
            <a:extLst>
              <a:ext uri="{FF2B5EF4-FFF2-40B4-BE49-F238E27FC236}">
                <a16:creationId xmlns:a16="http://schemas.microsoft.com/office/drawing/2014/main" id="{E97546D8-565E-45FE-8079-058CAED5A0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323204">
            <a:off x="6438048" y="5222216"/>
            <a:ext cx="1985507" cy="2062273"/>
          </a:xfrm>
          <a:custGeom>
            <a:avLst/>
            <a:gdLst>
              <a:gd name="connsiteX0" fmla="*/ 2129607 w 2170501"/>
              <a:gd name="connsiteY0" fmla="*/ 1918583 h 2254419"/>
              <a:gd name="connsiteX1" fmla="*/ 2170492 w 2170501"/>
              <a:gd name="connsiteY1" fmla="*/ 1986678 h 2254419"/>
              <a:gd name="connsiteX2" fmla="*/ 2143122 w 2170501"/>
              <a:gd name="connsiteY2" fmla="*/ 2219532 h 2254419"/>
              <a:gd name="connsiteX3" fmla="*/ 2134528 w 2170501"/>
              <a:gd name="connsiteY3" fmla="*/ 2254419 h 2254419"/>
              <a:gd name="connsiteX4" fmla="*/ 1992178 w 2170501"/>
              <a:gd name="connsiteY4" fmla="*/ 2205563 h 2254419"/>
              <a:gd name="connsiteX5" fmla="*/ 1995353 w 2170501"/>
              <a:gd name="connsiteY5" fmla="*/ 2192695 h 2254419"/>
              <a:gd name="connsiteX6" fmla="*/ 2020595 w 2170501"/>
              <a:gd name="connsiteY6" fmla="*/ 1978457 h 2254419"/>
              <a:gd name="connsiteX7" fmla="*/ 2102402 w 2170501"/>
              <a:gd name="connsiteY7" fmla="*/ 1910681 h 2254419"/>
              <a:gd name="connsiteX8" fmla="*/ 2129607 w 2170501"/>
              <a:gd name="connsiteY8" fmla="*/ 1918583 h 2254419"/>
              <a:gd name="connsiteX9" fmla="*/ 1874324 w 2170501"/>
              <a:gd name="connsiteY9" fmla="*/ 904226 h 2254419"/>
              <a:gd name="connsiteX10" fmla="*/ 1919011 w 2170501"/>
              <a:gd name="connsiteY10" fmla="*/ 937393 h 2254419"/>
              <a:gd name="connsiteX11" fmla="*/ 2101793 w 2170501"/>
              <a:gd name="connsiteY11" fmla="*/ 1368166 h 2254419"/>
              <a:gd name="connsiteX12" fmla="*/ 2049988 w 2170501"/>
              <a:gd name="connsiteY12" fmla="*/ 1460853 h 2254419"/>
              <a:gd name="connsiteX13" fmla="*/ 2029492 w 2170501"/>
              <a:gd name="connsiteY13" fmla="*/ 1463442 h 2254419"/>
              <a:gd name="connsiteX14" fmla="*/ 2029492 w 2170501"/>
              <a:gd name="connsiteY14" fmla="*/ 1463668 h 2254419"/>
              <a:gd name="connsiteX15" fmla="*/ 1957302 w 2170501"/>
              <a:gd name="connsiteY15" fmla="*/ 1409047 h 2254419"/>
              <a:gd name="connsiteX16" fmla="*/ 1789159 w 2170501"/>
              <a:gd name="connsiteY16" fmla="*/ 1012848 h 2254419"/>
              <a:gd name="connsiteX17" fmla="*/ 1819072 w 2170501"/>
              <a:gd name="connsiteY17" fmla="*/ 910914 h 2254419"/>
              <a:gd name="connsiteX18" fmla="*/ 1874324 w 2170501"/>
              <a:gd name="connsiteY18" fmla="*/ 904226 h 2254419"/>
              <a:gd name="connsiteX19" fmla="*/ 565076 w 2170501"/>
              <a:gd name="connsiteY19" fmla="*/ 25347 h 2254419"/>
              <a:gd name="connsiteX20" fmla="*/ 602104 w 2170501"/>
              <a:gd name="connsiteY20" fmla="*/ 99534 h 2254419"/>
              <a:gd name="connsiteX21" fmla="*/ 527134 w 2170501"/>
              <a:gd name="connsiteY21" fmla="*/ 165379 h 2254419"/>
              <a:gd name="connsiteX22" fmla="*/ 517223 w 2170501"/>
              <a:gd name="connsiteY22" fmla="*/ 164816 h 2254419"/>
              <a:gd name="connsiteX23" fmla="*/ 86562 w 2170501"/>
              <a:gd name="connsiteY23" fmla="*/ 162226 h 2254419"/>
              <a:gd name="connsiteX24" fmla="*/ 886 w 2170501"/>
              <a:gd name="connsiteY24" fmla="*/ 99416 h 2254419"/>
              <a:gd name="connsiteX25" fmla="*/ 63695 w 2170501"/>
              <a:gd name="connsiteY25" fmla="*/ 13740 h 2254419"/>
              <a:gd name="connsiteX26" fmla="*/ 68993 w 2170501"/>
              <a:gd name="connsiteY26" fmla="*/ 13116 h 2254419"/>
              <a:gd name="connsiteX27" fmla="*/ 536819 w 2170501"/>
              <a:gd name="connsiteY27" fmla="*/ 15931 h 2254419"/>
              <a:gd name="connsiteX28" fmla="*/ 565076 w 2170501"/>
              <a:gd name="connsiteY28" fmla="*/ 25347 h 2254419"/>
              <a:gd name="connsiteX29" fmla="*/ 1132468 w 2170501"/>
              <a:gd name="connsiteY29" fmla="*/ 198602 h 2254419"/>
              <a:gd name="connsiteX30" fmla="*/ 1521686 w 2170501"/>
              <a:gd name="connsiteY30" fmla="*/ 458304 h 2254419"/>
              <a:gd name="connsiteX31" fmla="*/ 1529659 w 2170501"/>
              <a:gd name="connsiteY31" fmla="*/ 564078 h 2254419"/>
              <a:gd name="connsiteX32" fmla="*/ 1472583 w 2170501"/>
              <a:gd name="connsiteY32" fmla="*/ 590184 h 2254419"/>
              <a:gd name="connsiteX33" fmla="*/ 1472245 w 2170501"/>
              <a:gd name="connsiteY33" fmla="*/ 590184 h 2254419"/>
              <a:gd name="connsiteX34" fmla="*/ 1423143 w 2170501"/>
              <a:gd name="connsiteY34" fmla="*/ 572389 h 2254419"/>
              <a:gd name="connsiteX35" fmla="*/ 1064896 w 2170501"/>
              <a:gd name="connsiteY35" fmla="*/ 332846 h 2254419"/>
              <a:gd name="connsiteX36" fmla="*/ 1031562 w 2170501"/>
              <a:gd name="connsiteY36" fmla="*/ 231938 h 2254419"/>
              <a:gd name="connsiteX37" fmla="*/ 1132468 w 2170501"/>
              <a:gd name="connsiteY37" fmla="*/ 198602 h 2254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170501" h="2254419">
                <a:moveTo>
                  <a:pt x="2129607" y="1918583"/>
                </a:moveTo>
                <a:cubicBezTo>
                  <a:pt x="2154398" y="1931279"/>
                  <a:pt x="2170966" y="1957258"/>
                  <a:pt x="2170492" y="1986678"/>
                </a:cubicBezTo>
                <a:cubicBezTo>
                  <a:pt x="2166208" y="2064866"/>
                  <a:pt x="2157057" y="2142632"/>
                  <a:pt x="2143122" y="2219532"/>
                </a:cubicBezTo>
                <a:lnTo>
                  <a:pt x="2134528" y="2254419"/>
                </a:lnTo>
                <a:lnTo>
                  <a:pt x="1992178" y="2205563"/>
                </a:lnTo>
                <a:lnTo>
                  <a:pt x="1995353" y="2192695"/>
                </a:lnTo>
                <a:cubicBezTo>
                  <a:pt x="2008198" y="2121944"/>
                  <a:pt x="2016634" y="2050393"/>
                  <a:pt x="2020595" y="1978457"/>
                </a:cubicBezTo>
                <a:cubicBezTo>
                  <a:pt x="2024469" y="1937147"/>
                  <a:pt x="2061092" y="1906808"/>
                  <a:pt x="2102402" y="1910681"/>
                </a:cubicBezTo>
                <a:cubicBezTo>
                  <a:pt x="2112167" y="1911596"/>
                  <a:pt x="2121344" y="1914352"/>
                  <a:pt x="2129607" y="1918583"/>
                </a:cubicBezTo>
                <a:close/>
                <a:moveTo>
                  <a:pt x="1874324" y="904226"/>
                </a:moveTo>
                <a:cubicBezTo>
                  <a:pt x="1892306" y="908991"/>
                  <a:pt x="1908526" y="920398"/>
                  <a:pt x="1919011" y="937393"/>
                </a:cubicBezTo>
                <a:cubicBezTo>
                  <a:pt x="1997699" y="1072785"/>
                  <a:pt x="2059099" y="1217502"/>
                  <a:pt x="2101793" y="1368166"/>
                </a:cubicBezTo>
                <a:cubicBezTo>
                  <a:pt x="2113067" y="1408067"/>
                  <a:pt x="2089878" y="1449546"/>
                  <a:pt x="2049988" y="1460853"/>
                </a:cubicBezTo>
                <a:cubicBezTo>
                  <a:pt x="2043310" y="1462643"/>
                  <a:pt x="2036406" y="1463511"/>
                  <a:pt x="2029492" y="1463442"/>
                </a:cubicBezTo>
                <a:lnTo>
                  <a:pt x="2029492" y="1463668"/>
                </a:lnTo>
                <a:cubicBezTo>
                  <a:pt x="1995920" y="1463668"/>
                  <a:pt x="1966424" y="1441358"/>
                  <a:pt x="1957302" y="1409047"/>
                </a:cubicBezTo>
                <a:cubicBezTo>
                  <a:pt x="1918054" y="1270468"/>
                  <a:pt x="1861564" y="1137362"/>
                  <a:pt x="1789159" y="1012848"/>
                </a:cubicBezTo>
                <a:cubicBezTo>
                  <a:pt x="1769270" y="976439"/>
                  <a:pt x="1782660" y="930802"/>
                  <a:pt x="1819072" y="910914"/>
                </a:cubicBezTo>
                <a:cubicBezTo>
                  <a:pt x="1836601" y="901341"/>
                  <a:pt x="1856343" y="899462"/>
                  <a:pt x="1874324" y="904226"/>
                </a:cubicBezTo>
                <a:close/>
                <a:moveTo>
                  <a:pt x="565076" y="25347"/>
                </a:moveTo>
                <a:cubicBezTo>
                  <a:pt x="590405" y="39934"/>
                  <a:pt x="605899" y="68698"/>
                  <a:pt x="602104" y="99534"/>
                </a:cubicBezTo>
                <a:cubicBezTo>
                  <a:pt x="597454" y="137333"/>
                  <a:pt x="565217" y="165647"/>
                  <a:pt x="527134" y="165379"/>
                </a:cubicBezTo>
                <a:cubicBezTo>
                  <a:pt x="523821" y="165412"/>
                  <a:pt x="520510" y="165224"/>
                  <a:pt x="517223" y="164816"/>
                </a:cubicBezTo>
                <a:cubicBezTo>
                  <a:pt x="374328" y="146158"/>
                  <a:pt x="229672" y="145287"/>
                  <a:pt x="86562" y="162226"/>
                </a:cubicBezTo>
                <a:cubicBezTo>
                  <a:pt x="45559" y="168541"/>
                  <a:pt x="7201" y="140420"/>
                  <a:pt x="886" y="99416"/>
                </a:cubicBezTo>
                <a:cubicBezTo>
                  <a:pt x="-5428" y="58412"/>
                  <a:pt x="22692" y="20054"/>
                  <a:pt x="63695" y="13740"/>
                </a:cubicBezTo>
                <a:cubicBezTo>
                  <a:pt x="65453" y="13470"/>
                  <a:pt x="67220" y="13261"/>
                  <a:pt x="68993" y="13116"/>
                </a:cubicBezTo>
                <a:cubicBezTo>
                  <a:pt x="224454" y="-5269"/>
                  <a:pt x="381592" y="-4323"/>
                  <a:pt x="536819" y="15931"/>
                </a:cubicBezTo>
                <a:cubicBezTo>
                  <a:pt x="547097" y="17195"/>
                  <a:pt x="556633" y="20483"/>
                  <a:pt x="565076" y="25347"/>
                </a:cubicBezTo>
                <a:close/>
                <a:moveTo>
                  <a:pt x="1132468" y="198602"/>
                </a:moveTo>
                <a:cubicBezTo>
                  <a:pt x="1272445" y="268739"/>
                  <a:pt x="1403185" y="355973"/>
                  <a:pt x="1521686" y="458304"/>
                </a:cubicBezTo>
                <a:cubicBezTo>
                  <a:pt x="1553095" y="485311"/>
                  <a:pt x="1556665" y="532668"/>
                  <a:pt x="1529659" y="564078"/>
                </a:cubicBezTo>
                <a:cubicBezTo>
                  <a:pt x="1515367" y="580705"/>
                  <a:pt x="1494511" y="590242"/>
                  <a:pt x="1472583" y="590184"/>
                </a:cubicBezTo>
                <a:lnTo>
                  <a:pt x="1472245" y="590184"/>
                </a:lnTo>
                <a:cubicBezTo>
                  <a:pt x="1454271" y="590357"/>
                  <a:pt x="1436837" y="584037"/>
                  <a:pt x="1423143" y="572389"/>
                </a:cubicBezTo>
                <a:cubicBezTo>
                  <a:pt x="1314092" y="478031"/>
                  <a:pt x="1193758" y="397569"/>
                  <a:pt x="1064896" y="332846"/>
                </a:cubicBezTo>
                <a:cubicBezTo>
                  <a:pt x="1027826" y="314186"/>
                  <a:pt x="1012901" y="269007"/>
                  <a:pt x="1031562" y="231938"/>
                </a:cubicBezTo>
                <a:cubicBezTo>
                  <a:pt x="1050220" y="194867"/>
                  <a:pt x="1095399" y="179942"/>
                  <a:pt x="1132468" y="198602"/>
                </a:cubicBezTo>
                <a:close/>
              </a:path>
            </a:pathLst>
          </a:custGeom>
          <a:solidFill>
            <a:schemeClr val="accent4"/>
          </a:solidFill>
          <a:ln w="9525" cap="flat">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6" name="Freeform: Shape 25">
            <a:extLst>
              <a:ext uri="{FF2B5EF4-FFF2-40B4-BE49-F238E27FC236}">
                <a16:creationId xmlns:a16="http://schemas.microsoft.com/office/drawing/2014/main" id="{33E49524-66B4-4DB0-AD09-DC8B9874E1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7113" y="6108858"/>
            <a:ext cx="1809732" cy="749142"/>
          </a:xfrm>
          <a:custGeom>
            <a:avLst/>
            <a:gdLst>
              <a:gd name="connsiteX0" fmla="*/ 995532 w 1991064"/>
              <a:gd name="connsiteY0" fmla="*/ 0 h 824205"/>
              <a:gd name="connsiteX1" fmla="*/ 1984823 w 1991064"/>
              <a:gd name="connsiteY1" fmla="*/ 784423 h 824205"/>
              <a:gd name="connsiteX2" fmla="*/ 1991064 w 1991064"/>
              <a:gd name="connsiteY2" fmla="*/ 824205 h 824205"/>
              <a:gd name="connsiteX3" fmla="*/ 0 w 1991064"/>
              <a:gd name="connsiteY3" fmla="*/ 824205 h 824205"/>
              <a:gd name="connsiteX4" fmla="*/ 6241 w 1991064"/>
              <a:gd name="connsiteY4" fmla="*/ 784423 h 824205"/>
              <a:gd name="connsiteX5" fmla="*/ 995532 w 1991064"/>
              <a:gd name="connsiteY5" fmla="*/ 0 h 824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91064" h="824205">
                <a:moveTo>
                  <a:pt x="995532" y="0"/>
                </a:moveTo>
                <a:cubicBezTo>
                  <a:pt x="1483521" y="0"/>
                  <a:pt x="1890663" y="336754"/>
                  <a:pt x="1984823" y="784423"/>
                </a:cubicBezTo>
                <a:lnTo>
                  <a:pt x="1991064" y="824205"/>
                </a:lnTo>
                <a:lnTo>
                  <a:pt x="0" y="824205"/>
                </a:lnTo>
                <a:lnTo>
                  <a:pt x="6241" y="784423"/>
                </a:lnTo>
                <a:cubicBezTo>
                  <a:pt x="100402" y="336754"/>
                  <a:pt x="507544" y="0"/>
                  <a:pt x="995532"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7" name="Immagine 6" descr="Immagine che contiene testo, schermata&#10;&#10;Descrizione generata automaticamente">
            <a:extLst>
              <a:ext uri="{FF2B5EF4-FFF2-40B4-BE49-F238E27FC236}">
                <a16:creationId xmlns:a16="http://schemas.microsoft.com/office/drawing/2014/main" id="{91E73A56-D42F-0EC7-9928-E2A79B3DEB7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16986" y="4357299"/>
            <a:ext cx="3453056" cy="1726528"/>
          </a:xfrm>
          <a:custGeom>
            <a:avLst/>
            <a:gdLst/>
            <a:ahLst/>
            <a:cxnLst/>
            <a:rect l="l" t="t" r="r" b="b"/>
            <a:pathLst>
              <a:path w="2565029" h="2588972">
                <a:moveTo>
                  <a:pt x="69897" y="0"/>
                </a:moveTo>
                <a:lnTo>
                  <a:pt x="2495132" y="0"/>
                </a:lnTo>
                <a:cubicBezTo>
                  <a:pt x="2533735" y="0"/>
                  <a:pt x="2565029" y="31294"/>
                  <a:pt x="2565029" y="69897"/>
                </a:cubicBezTo>
                <a:lnTo>
                  <a:pt x="2565029" y="2519075"/>
                </a:lnTo>
                <a:cubicBezTo>
                  <a:pt x="2565029" y="2557678"/>
                  <a:pt x="2533735" y="2588972"/>
                  <a:pt x="2495132" y="2588972"/>
                </a:cubicBezTo>
                <a:lnTo>
                  <a:pt x="69897" y="2588972"/>
                </a:lnTo>
                <a:cubicBezTo>
                  <a:pt x="31294" y="2588972"/>
                  <a:pt x="0" y="2557678"/>
                  <a:pt x="0" y="2519075"/>
                </a:cubicBezTo>
                <a:lnTo>
                  <a:pt x="0" y="69897"/>
                </a:lnTo>
                <a:cubicBezTo>
                  <a:pt x="0" y="31294"/>
                  <a:pt x="31294" y="0"/>
                  <a:pt x="69897" y="0"/>
                </a:cubicBezTo>
                <a:close/>
              </a:path>
            </a:pathLst>
          </a:custGeom>
        </p:spPr>
      </p:pic>
    </p:spTree>
    <p:extLst>
      <p:ext uri="{BB962C8B-B14F-4D97-AF65-F5344CB8AC3E}">
        <p14:creationId xmlns:p14="http://schemas.microsoft.com/office/powerpoint/2010/main" val="2057928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4" name="Freeform: Shape 63">
            <a:extLst>
              <a:ext uri="{FF2B5EF4-FFF2-40B4-BE49-F238E27FC236}">
                <a16:creationId xmlns:a16="http://schemas.microsoft.com/office/drawing/2014/main" id="{8A7BA06D-B3FF-4E91-8639-B4569AE3A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6" name="Arc 65">
            <a:extLst>
              <a:ext uri="{FF2B5EF4-FFF2-40B4-BE49-F238E27FC236}">
                <a16:creationId xmlns:a16="http://schemas.microsoft.com/office/drawing/2014/main" id="{2B30C86D-5A07-48BC-9C9D-6F9A2DB1E9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useBgFill="1">
        <p:nvSpPr>
          <p:cNvPr id="68" name="Rectangle 67">
            <a:extLst>
              <a:ext uri="{FF2B5EF4-FFF2-40B4-BE49-F238E27FC236}">
                <a16:creationId xmlns:a16="http://schemas.microsoft.com/office/drawing/2014/main" id="{8930EBA3-4D2E-42E8-B828-834555328D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0" name="Arc 69">
            <a:extLst>
              <a:ext uri="{FF2B5EF4-FFF2-40B4-BE49-F238E27FC236}">
                <a16:creationId xmlns:a16="http://schemas.microsoft.com/office/drawing/2014/main" id="{E58B2195-5055-402F-A3E7-53FF0E4980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25836" y="775849"/>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olo 1">
            <a:extLst>
              <a:ext uri="{FF2B5EF4-FFF2-40B4-BE49-F238E27FC236}">
                <a16:creationId xmlns:a16="http://schemas.microsoft.com/office/drawing/2014/main" id="{EDBF4660-1C51-C1BE-66B2-9C9DB609CB14}"/>
              </a:ext>
            </a:extLst>
          </p:cNvPr>
          <p:cNvSpPr>
            <a:spLocks noGrp="1"/>
          </p:cNvSpPr>
          <p:nvPr>
            <p:ph type="title"/>
          </p:nvPr>
        </p:nvSpPr>
        <p:spPr>
          <a:xfrm>
            <a:off x="6417732" y="957715"/>
            <a:ext cx="5130798" cy="2750419"/>
          </a:xfrm>
        </p:spPr>
        <p:txBody>
          <a:bodyPr vert="horz" lIns="91440" tIns="45720" rIns="91440" bIns="45720" rtlCol="0" anchor="b">
            <a:normAutofit/>
          </a:bodyPr>
          <a:lstStyle/>
          <a:p>
            <a:pPr algn="ctr"/>
            <a:r>
              <a:rPr lang="it-IT" sz="6000" kern="1200" dirty="0">
                <a:solidFill>
                  <a:schemeClr val="tx1"/>
                </a:solidFill>
                <a:latin typeface="+mj-lt"/>
                <a:ea typeface="+mj-ea"/>
                <a:cs typeface="+mj-cs"/>
              </a:rPr>
              <a:t>Risultati Sperimentali</a:t>
            </a:r>
          </a:p>
        </p:txBody>
      </p:sp>
      <p:pic>
        <p:nvPicPr>
          <p:cNvPr id="7" name="Graphic 6">
            <a:extLst>
              <a:ext uri="{FF2B5EF4-FFF2-40B4-BE49-F238E27FC236}">
                <a16:creationId xmlns:a16="http://schemas.microsoft.com/office/drawing/2014/main" id="{9E60D03D-C34F-8801-6DFC-10627325B09B}"/>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0" y="413497"/>
            <a:ext cx="5850384" cy="5850384"/>
          </a:xfrm>
          <a:custGeom>
            <a:avLst/>
            <a:gdLst/>
            <a:ahLst/>
            <a:cxnLst/>
            <a:rect l="l" t="t" r="r" b="b"/>
            <a:pathLst>
              <a:path w="6094252" h="6857998">
                <a:moveTo>
                  <a:pt x="0" y="0"/>
                </a:moveTo>
                <a:lnTo>
                  <a:pt x="5898122" y="0"/>
                </a:lnTo>
                <a:cubicBezTo>
                  <a:pt x="6006442" y="0"/>
                  <a:pt x="6094252" y="87810"/>
                  <a:pt x="6094252" y="196130"/>
                </a:cubicBezTo>
                <a:lnTo>
                  <a:pt x="6094252" y="6661869"/>
                </a:lnTo>
                <a:cubicBezTo>
                  <a:pt x="6094252" y="6756649"/>
                  <a:pt x="6027023" y="6835726"/>
                  <a:pt x="5937649" y="6854015"/>
                </a:cubicBezTo>
                <a:lnTo>
                  <a:pt x="5898132" y="6857998"/>
                </a:lnTo>
                <a:lnTo>
                  <a:pt x="0" y="6857998"/>
                </a:lnTo>
                <a:close/>
              </a:path>
            </a:pathLst>
          </a:custGeom>
          <a:ln>
            <a:noFill/>
          </a:ln>
        </p:spPr>
      </p:pic>
      <p:sp>
        <p:nvSpPr>
          <p:cNvPr id="72" name="Oval 71">
            <a:extLst>
              <a:ext uri="{FF2B5EF4-FFF2-40B4-BE49-F238E27FC236}">
                <a16:creationId xmlns:a16="http://schemas.microsoft.com/office/drawing/2014/main" id="{528AA953-F4F9-4DC5-97C7-491F4AF937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97079" y="5607717"/>
            <a:ext cx="513442" cy="499514"/>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438192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AC6B390-BC59-4F1D-A0EE-D71A92F0A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Freeform: Shape 10">
            <a:extLst>
              <a:ext uri="{FF2B5EF4-FFF2-40B4-BE49-F238E27FC236}">
                <a16:creationId xmlns:a16="http://schemas.microsoft.com/office/drawing/2014/main" id="{B6C60D79-16F1-4C4B-B7E3-7634E7069C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19137"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Arc 12">
            <a:extLst>
              <a:ext uri="{FF2B5EF4-FFF2-40B4-BE49-F238E27FC236}">
                <a16:creationId xmlns:a16="http://schemas.microsoft.com/office/drawing/2014/main" id="{426B127E-6498-4C77-9C9D-4553A5113B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02050" y="650160"/>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olo 1">
            <a:extLst>
              <a:ext uri="{FF2B5EF4-FFF2-40B4-BE49-F238E27FC236}">
                <a16:creationId xmlns:a16="http://schemas.microsoft.com/office/drawing/2014/main" id="{92637F2E-0AB0-BA7A-7EDB-CB286BB2DACB}"/>
              </a:ext>
            </a:extLst>
          </p:cNvPr>
          <p:cNvSpPr>
            <a:spLocks noGrp="1"/>
          </p:cNvSpPr>
          <p:nvPr>
            <p:ph type="title"/>
          </p:nvPr>
        </p:nvSpPr>
        <p:spPr>
          <a:xfrm>
            <a:off x="838201" y="479493"/>
            <a:ext cx="5257800" cy="1325563"/>
          </a:xfrm>
        </p:spPr>
        <p:txBody>
          <a:bodyPr>
            <a:normAutofit/>
          </a:bodyPr>
          <a:lstStyle/>
          <a:p>
            <a:r>
              <a:rPr lang="it-IT" dirty="0"/>
              <a:t>Overhead Introdotto</a:t>
            </a:r>
          </a:p>
        </p:txBody>
      </p:sp>
      <p:sp>
        <p:nvSpPr>
          <p:cNvPr id="3" name="Segnaposto contenuto 2">
            <a:extLst>
              <a:ext uri="{FF2B5EF4-FFF2-40B4-BE49-F238E27FC236}">
                <a16:creationId xmlns:a16="http://schemas.microsoft.com/office/drawing/2014/main" id="{3A2F0F99-736B-DE73-2FB0-3D0D01C648A9}"/>
              </a:ext>
            </a:extLst>
          </p:cNvPr>
          <p:cNvSpPr>
            <a:spLocks noGrp="1"/>
          </p:cNvSpPr>
          <p:nvPr>
            <p:ph idx="1"/>
          </p:nvPr>
        </p:nvSpPr>
        <p:spPr>
          <a:xfrm>
            <a:off x="838201" y="1984443"/>
            <a:ext cx="5257800" cy="4192520"/>
          </a:xfrm>
        </p:spPr>
        <p:txBody>
          <a:bodyPr>
            <a:normAutofit/>
          </a:bodyPr>
          <a:lstStyle/>
          <a:p>
            <a:pPr marL="0" indent="0">
              <a:buNone/>
            </a:pPr>
            <a:r>
              <a:rPr lang="it-IT" sz="2400" dirty="0"/>
              <a:t>L’aggiunta di una protezione rende inevitabile l’introduzione di latenze aggiuntive</a:t>
            </a:r>
          </a:p>
          <a:p>
            <a:pPr marL="0" indent="0">
              <a:buNone/>
            </a:pPr>
            <a:endParaRPr lang="it-IT" sz="2400" dirty="0"/>
          </a:p>
          <a:p>
            <a:pPr marL="0" indent="0">
              <a:buNone/>
            </a:pPr>
            <a:r>
              <a:rPr lang="it-IT" sz="2400" dirty="0"/>
              <a:t>Un ritardo di circa </a:t>
            </a:r>
            <a:r>
              <a:rPr lang="it-IT" sz="2400" b="1" dirty="0"/>
              <a:t>100 </a:t>
            </a:r>
            <a:r>
              <a:rPr lang="it-IT" sz="2400" b="1" dirty="0" err="1"/>
              <a:t>ms</a:t>
            </a:r>
            <a:endParaRPr lang="it-IT" sz="2400" dirty="0"/>
          </a:p>
          <a:p>
            <a:pPr marL="0" indent="0">
              <a:buNone/>
            </a:pPr>
            <a:r>
              <a:rPr lang="it-IT" sz="2400" dirty="0"/>
              <a:t>a messaggio!</a:t>
            </a:r>
          </a:p>
        </p:txBody>
      </p:sp>
      <mc:AlternateContent xmlns:mc="http://schemas.openxmlformats.org/markup-compatibility/2006" xmlns:a14="http://schemas.microsoft.com/office/drawing/2010/main">
        <mc:Choice Requires="a14">
          <p:graphicFrame>
            <p:nvGraphicFramePr>
              <p:cNvPr id="4" name="Tabella 3">
                <a:extLst>
                  <a:ext uri="{FF2B5EF4-FFF2-40B4-BE49-F238E27FC236}">
                    <a16:creationId xmlns:a16="http://schemas.microsoft.com/office/drawing/2014/main" id="{82767E69-3258-EF84-DEBC-E22195194790}"/>
                  </a:ext>
                </a:extLst>
              </p:cNvPr>
              <p:cNvGraphicFramePr>
                <a:graphicFrameLocks noGrp="1"/>
              </p:cNvGraphicFramePr>
              <p:nvPr>
                <p:extLst>
                  <p:ext uri="{D42A27DB-BD31-4B8C-83A1-F6EECF244321}">
                    <p14:modId xmlns:p14="http://schemas.microsoft.com/office/powerpoint/2010/main" val="2339346720"/>
                  </p:ext>
                </p:extLst>
              </p:nvPr>
            </p:nvGraphicFramePr>
            <p:xfrm>
              <a:off x="6541053" y="1179157"/>
              <a:ext cx="4777382" cy="4326979"/>
            </p:xfrm>
            <a:graphic>
              <a:graphicData uri="http://schemas.openxmlformats.org/drawingml/2006/table">
                <a:tbl>
                  <a:tblPr firstCol="1" bandRow="1">
                    <a:tableStyleId>{5C22544A-7EE6-4342-B048-85BDC9FD1C3A}</a:tableStyleId>
                  </a:tblPr>
                  <a:tblGrid>
                    <a:gridCol w="2759289">
                      <a:extLst>
                        <a:ext uri="{9D8B030D-6E8A-4147-A177-3AD203B41FA5}">
                          <a16:colId xmlns:a16="http://schemas.microsoft.com/office/drawing/2014/main" val="2439445973"/>
                        </a:ext>
                      </a:extLst>
                    </a:gridCol>
                    <a:gridCol w="2018093">
                      <a:extLst>
                        <a:ext uri="{9D8B030D-6E8A-4147-A177-3AD203B41FA5}">
                          <a16:colId xmlns:a16="http://schemas.microsoft.com/office/drawing/2014/main" val="1624806046"/>
                        </a:ext>
                      </a:extLst>
                    </a:gridCol>
                  </a:tblGrid>
                  <a:tr h="1558643">
                    <a:tc>
                      <a:txBody>
                        <a:bodyPr/>
                        <a:lstStyle/>
                        <a:p>
                          <a:r>
                            <a:rPr lang="it-IT" sz="2300"/>
                            <a:t>Tempo medio per l’invio di un messaggio (senza cifratura)</a:t>
                          </a:r>
                        </a:p>
                      </a:txBody>
                      <a:tcPr marL="116317" marR="116317" marT="58158" marB="58158"/>
                    </a:tc>
                    <a:tc>
                      <a:txBody>
                        <a:bodyPr/>
                        <a:lstStyle/>
                        <a:p>
                          <a:pPr algn="ctr"/>
                          <a14:m>
                            <m:oMathPara xmlns:m="http://schemas.openxmlformats.org/officeDocument/2006/math">
                              <m:oMathParaPr>
                                <m:jc m:val="centerGroup"/>
                              </m:oMathParaPr>
                              <m:oMath xmlns:m="http://schemas.openxmlformats.org/officeDocument/2006/math">
                                <m:r>
                                  <a:rPr lang="it-IT" sz="2300" b="0" i="1" smtClean="0">
                                    <a:latin typeface="Cambria Math" panose="02040503050406030204" pitchFamily="18" charset="0"/>
                                  </a:rPr>
                                  <m:t>93,12 </m:t>
                                </m:r>
                                <m:r>
                                  <a:rPr lang="it-IT" sz="2300" b="0" i="1" smtClean="0">
                                    <a:latin typeface="Cambria Math" panose="02040503050406030204" pitchFamily="18" charset="0"/>
                                  </a:rPr>
                                  <m:t>𝜇</m:t>
                                </m:r>
                                <m:r>
                                  <a:rPr lang="it-IT" sz="2300" b="0" i="1" smtClean="0">
                                    <a:latin typeface="Cambria Math" panose="02040503050406030204" pitchFamily="18" charset="0"/>
                                  </a:rPr>
                                  <m:t>𝑠</m:t>
                                </m:r>
                              </m:oMath>
                            </m:oMathPara>
                          </a14:m>
                          <a:endParaRPr lang="it-IT" sz="2300" dirty="0"/>
                        </a:p>
                      </a:txBody>
                      <a:tcPr marL="116317" marR="116317" marT="58158" marB="58158"/>
                    </a:tc>
                    <a:extLst>
                      <a:ext uri="{0D108BD9-81ED-4DB2-BD59-A6C34878D82A}">
                        <a16:rowId xmlns:a16="http://schemas.microsoft.com/office/drawing/2014/main" val="3741921144"/>
                      </a:ext>
                    </a:extLst>
                  </a:tr>
                  <a:tr h="155864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2300"/>
                            <a:t>Tempo medio per l’invio di un messaggio (con cifratura)</a:t>
                          </a:r>
                        </a:p>
                      </a:txBody>
                      <a:tcPr marL="116317" marR="116317" marT="58158" marB="58158"/>
                    </a:tc>
                    <a:tc>
                      <a:txBody>
                        <a:bodyPr/>
                        <a:lstStyle/>
                        <a:p>
                          <a:pPr algn="ctr"/>
                          <a14:m>
                            <m:oMathPara xmlns:m="http://schemas.openxmlformats.org/officeDocument/2006/math">
                              <m:oMathParaPr>
                                <m:jc m:val="centerGroup"/>
                              </m:oMathParaPr>
                              <m:oMath xmlns:m="http://schemas.openxmlformats.org/officeDocument/2006/math">
                                <m:r>
                                  <a:rPr lang="it-IT" sz="2300" b="0" i="1" smtClean="0">
                                    <a:latin typeface="Cambria Math" panose="02040503050406030204" pitchFamily="18" charset="0"/>
                                  </a:rPr>
                                  <m:t>96.433,16 </m:t>
                                </m:r>
                                <m:r>
                                  <a:rPr lang="it-IT" sz="2300" b="0" i="1" smtClean="0">
                                    <a:latin typeface="Cambria Math" panose="02040503050406030204" pitchFamily="18" charset="0"/>
                                  </a:rPr>
                                  <m:t>𝜇</m:t>
                                </m:r>
                                <m:r>
                                  <a:rPr lang="it-IT" sz="2300" b="0" i="1" smtClean="0">
                                    <a:latin typeface="Cambria Math" panose="02040503050406030204" pitchFamily="18" charset="0"/>
                                  </a:rPr>
                                  <m:t>𝑠</m:t>
                                </m:r>
                              </m:oMath>
                            </m:oMathPara>
                          </a14:m>
                          <a:endParaRPr lang="it-IT" sz="2300"/>
                        </a:p>
                      </a:txBody>
                      <a:tcPr marL="116317" marR="116317" marT="58158" marB="58158"/>
                    </a:tc>
                    <a:extLst>
                      <a:ext uri="{0D108BD9-81ED-4DB2-BD59-A6C34878D82A}">
                        <a16:rowId xmlns:a16="http://schemas.microsoft.com/office/drawing/2014/main" val="1075161386"/>
                      </a:ext>
                    </a:extLst>
                  </a:tr>
                  <a:tr h="120969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2300"/>
                            <a:t>Tempo medio per lo scambio di una sessione</a:t>
                          </a:r>
                        </a:p>
                      </a:txBody>
                      <a:tcPr marL="116317" marR="116317" marT="58158" marB="58158"/>
                    </a:tc>
                    <a:tc>
                      <a:txBody>
                        <a:bodyPr/>
                        <a:lstStyle/>
                        <a:p>
                          <a:pPr algn="ctr"/>
                          <a14:m>
                            <m:oMathPara xmlns:m="http://schemas.openxmlformats.org/officeDocument/2006/math">
                              <m:oMathParaPr>
                                <m:jc m:val="centerGroup"/>
                              </m:oMathParaPr>
                              <m:oMath xmlns:m="http://schemas.openxmlformats.org/officeDocument/2006/math">
                                <m:r>
                                  <a:rPr lang="it-IT" sz="2300" b="0" i="1" smtClean="0">
                                    <a:latin typeface="Cambria Math" panose="02040503050406030204" pitchFamily="18" charset="0"/>
                                  </a:rPr>
                                  <m:t>50.829 </m:t>
                                </m:r>
                                <m:r>
                                  <a:rPr lang="it-IT" sz="2300" b="0" i="1" smtClean="0">
                                    <a:latin typeface="Cambria Math" panose="02040503050406030204" pitchFamily="18" charset="0"/>
                                  </a:rPr>
                                  <m:t>𝜇</m:t>
                                </m:r>
                                <m:r>
                                  <a:rPr lang="it-IT" sz="2300" b="0" i="1" smtClean="0">
                                    <a:latin typeface="Cambria Math" panose="02040503050406030204" pitchFamily="18" charset="0"/>
                                  </a:rPr>
                                  <m:t>𝑠</m:t>
                                </m:r>
                              </m:oMath>
                            </m:oMathPara>
                          </a14:m>
                          <a:endParaRPr lang="it-IT" sz="2300" dirty="0"/>
                        </a:p>
                      </a:txBody>
                      <a:tcPr marL="116317" marR="116317" marT="58158" marB="58158"/>
                    </a:tc>
                    <a:extLst>
                      <a:ext uri="{0D108BD9-81ED-4DB2-BD59-A6C34878D82A}">
                        <a16:rowId xmlns:a16="http://schemas.microsoft.com/office/drawing/2014/main" val="2079069392"/>
                      </a:ext>
                    </a:extLst>
                  </a:tr>
                </a:tbl>
              </a:graphicData>
            </a:graphic>
          </p:graphicFrame>
        </mc:Choice>
        <mc:Fallback xmlns="">
          <p:graphicFrame>
            <p:nvGraphicFramePr>
              <p:cNvPr id="4" name="Tabella 3">
                <a:extLst>
                  <a:ext uri="{FF2B5EF4-FFF2-40B4-BE49-F238E27FC236}">
                    <a16:creationId xmlns:a16="http://schemas.microsoft.com/office/drawing/2014/main" id="{82767E69-3258-EF84-DEBC-E22195194790}"/>
                  </a:ext>
                </a:extLst>
              </p:cNvPr>
              <p:cNvGraphicFramePr>
                <a:graphicFrameLocks noGrp="1"/>
              </p:cNvGraphicFramePr>
              <p:nvPr>
                <p:extLst>
                  <p:ext uri="{D42A27DB-BD31-4B8C-83A1-F6EECF244321}">
                    <p14:modId xmlns:p14="http://schemas.microsoft.com/office/powerpoint/2010/main" val="2339346720"/>
                  </p:ext>
                </p:extLst>
              </p:nvPr>
            </p:nvGraphicFramePr>
            <p:xfrm>
              <a:off x="6541053" y="1179157"/>
              <a:ext cx="4777382" cy="4326979"/>
            </p:xfrm>
            <a:graphic>
              <a:graphicData uri="http://schemas.openxmlformats.org/drawingml/2006/table">
                <a:tbl>
                  <a:tblPr firstCol="1" bandRow="1">
                    <a:tableStyleId>{5C22544A-7EE6-4342-B048-85BDC9FD1C3A}</a:tableStyleId>
                  </a:tblPr>
                  <a:tblGrid>
                    <a:gridCol w="2759289">
                      <a:extLst>
                        <a:ext uri="{9D8B030D-6E8A-4147-A177-3AD203B41FA5}">
                          <a16:colId xmlns:a16="http://schemas.microsoft.com/office/drawing/2014/main" val="2439445973"/>
                        </a:ext>
                      </a:extLst>
                    </a:gridCol>
                    <a:gridCol w="2018093">
                      <a:extLst>
                        <a:ext uri="{9D8B030D-6E8A-4147-A177-3AD203B41FA5}">
                          <a16:colId xmlns:a16="http://schemas.microsoft.com/office/drawing/2014/main" val="1624806046"/>
                        </a:ext>
                      </a:extLst>
                    </a:gridCol>
                  </a:tblGrid>
                  <a:tr h="1558643">
                    <a:tc>
                      <a:txBody>
                        <a:bodyPr/>
                        <a:lstStyle/>
                        <a:p>
                          <a:r>
                            <a:rPr lang="it-IT" sz="2300"/>
                            <a:t>Tempo medio per l’invio di un messaggio (senza cifratura)</a:t>
                          </a:r>
                        </a:p>
                      </a:txBody>
                      <a:tcPr marL="116317" marR="116317" marT="58158" marB="58158"/>
                    </a:tc>
                    <a:tc>
                      <a:txBody>
                        <a:bodyPr/>
                        <a:lstStyle/>
                        <a:p>
                          <a:endParaRPr lang="it-IT"/>
                        </a:p>
                      </a:txBody>
                      <a:tcPr marL="116317" marR="116317" marT="58158" marB="58158">
                        <a:blipFill>
                          <a:blip r:embed="rId3"/>
                          <a:stretch>
                            <a:fillRect l="-137462" t="-1953" r="-604" b="-182813"/>
                          </a:stretch>
                        </a:blipFill>
                      </a:tcPr>
                    </a:tc>
                    <a:extLst>
                      <a:ext uri="{0D108BD9-81ED-4DB2-BD59-A6C34878D82A}">
                        <a16:rowId xmlns:a16="http://schemas.microsoft.com/office/drawing/2014/main" val="3741921144"/>
                      </a:ext>
                    </a:extLst>
                  </a:tr>
                  <a:tr h="155864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2300"/>
                            <a:t>Tempo medio per l’invio di un messaggio (con cifratura)</a:t>
                          </a:r>
                        </a:p>
                      </a:txBody>
                      <a:tcPr marL="116317" marR="116317" marT="58158" marB="58158"/>
                    </a:tc>
                    <a:tc>
                      <a:txBody>
                        <a:bodyPr/>
                        <a:lstStyle/>
                        <a:p>
                          <a:endParaRPr lang="it-IT"/>
                        </a:p>
                      </a:txBody>
                      <a:tcPr marL="116317" marR="116317" marT="58158" marB="58158">
                        <a:blipFill>
                          <a:blip r:embed="rId3"/>
                          <a:stretch>
                            <a:fillRect l="-137462" t="-101953" r="-604" b="-82813"/>
                          </a:stretch>
                        </a:blipFill>
                      </a:tcPr>
                    </a:tc>
                    <a:extLst>
                      <a:ext uri="{0D108BD9-81ED-4DB2-BD59-A6C34878D82A}">
                        <a16:rowId xmlns:a16="http://schemas.microsoft.com/office/drawing/2014/main" val="1075161386"/>
                      </a:ext>
                    </a:extLst>
                  </a:tr>
                  <a:tr h="120969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2300"/>
                            <a:t>Tempo medio per lo scambio di una sessione</a:t>
                          </a:r>
                        </a:p>
                      </a:txBody>
                      <a:tcPr marL="116317" marR="116317" marT="58158" marB="58158"/>
                    </a:tc>
                    <a:tc>
                      <a:txBody>
                        <a:bodyPr/>
                        <a:lstStyle/>
                        <a:p>
                          <a:endParaRPr lang="it-IT"/>
                        </a:p>
                      </a:txBody>
                      <a:tcPr marL="116317" marR="116317" marT="58158" marB="58158">
                        <a:blipFill>
                          <a:blip r:embed="rId3"/>
                          <a:stretch>
                            <a:fillRect l="-137462" t="-259799" r="-604" b="-6533"/>
                          </a:stretch>
                        </a:blipFill>
                      </a:tcPr>
                    </a:tc>
                    <a:extLst>
                      <a:ext uri="{0D108BD9-81ED-4DB2-BD59-A6C34878D82A}">
                        <a16:rowId xmlns:a16="http://schemas.microsoft.com/office/drawing/2014/main" val="2079069392"/>
                      </a:ext>
                    </a:extLst>
                  </a:tr>
                </a:tbl>
              </a:graphicData>
            </a:graphic>
          </p:graphicFrame>
        </mc:Fallback>
      </mc:AlternateContent>
    </p:spTree>
    <p:extLst>
      <p:ext uri="{BB962C8B-B14F-4D97-AF65-F5344CB8AC3E}">
        <p14:creationId xmlns:p14="http://schemas.microsoft.com/office/powerpoint/2010/main" val="3863870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D2B783EE-0239-4717-BBEA-8C9EAC61C8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olo 1">
            <a:extLst>
              <a:ext uri="{FF2B5EF4-FFF2-40B4-BE49-F238E27FC236}">
                <a16:creationId xmlns:a16="http://schemas.microsoft.com/office/drawing/2014/main" id="{10F48179-E96C-A110-3A29-F55597314D18}"/>
              </a:ext>
            </a:extLst>
          </p:cNvPr>
          <p:cNvSpPr>
            <a:spLocks noGrp="1"/>
          </p:cNvSpPr>
          <p:nvPr>
            <p:ph type="title"/>
          </p:nvPr>
        </p:nvSpPr>
        <p:spPr>
          <a:xfrm>
            <a:off x="838201" y="367075"/>
            <a:ext cx="5120561" cy="1325563"/>
          </a:xfrm>
        </p:spPr>
        <p:txBody>
          <a:bodyPr>
            <a:normAutofit fontScale="90000"/>
          </a:bodyPr>
          <a:lstStyle/>
          <a:p>
            <a:r>
              <a:rPr lang="it-IT" dirty="0"/>
              <a:t>Impatto dell’Overhead Introdotto</a:t>
            </a:r>
          </a:p>
        </p:txBody>
      </p:sp>
      <p:sp>
        <p:nvSpPr>
          <p:cNvPr id="3" name="Segnaposto contenuto 2">
            <a:extLst>
              <a:ext uri="{FF2B5EF4-FFF2-40B4-BE49-F238E27FC236}">
                <a16:creationId xmlns:a16="http://schemas.microsoft.com/office/drawing/2014/main" id="{6767E098-9EF2-173D-2A0E-4C978A437ABC}"/>
              </a:ext>
            </a:extLst>
          </p:cNvPr>
          <p:cNvSpPr>
            <a:spLocks noGrp="1"/>
          </p:cNvSpPr>
          <p:nvPr>
            <p:ph idx="1"/>
          </p:nvPr>
        </p:nvSpPr>
        <p:spPr>
          <a:xfrm>
            <a:off x="838201" y="1825625"/>
            <a:ext cx="5092194" cy="4351338"/>
          </a:xfrm>
        </p:spPr>
        <p:txBody>
          <a:bodyPr>
            <a:normAutofit/>
          </a:bodyPr>
          <a:lstStyle/>
          <a:p>
            <a:pPr marL="0" indent="0">
              <a:buNone/>
            </a:pPr>
            <a:r>
              <a:rPr lang="it-IT" sz="2400" dirty="0"/>
              <a:t>Un ritardo di circa 100ms ad una velocità di 180km/h si traduce in 5 metri percorsi </a:t>
            </a:r>
            <a:r>
              <a:rPr lang="it-IT" sz="2400" b="1" dirty="0"/>
              <a:t>senza alcuna risposta dai comandi.</a:t>
            </a:r>
          </a:p>
          <a:p>
            <a:pPr marL="0" indent="0">
              <a:buNone/>
            </a:pPr>
            <a:endParaRPr lang="it-IT" sz="2400" b="1" dirty="0"/>
          </a:p>
          <a:p>
            <a:pPr marL="0" indent="0">
              <a:buNone/>
            </a:pPr>
            <a:r>
              <a:rPr lang="it-IT" sz="2400" dirty="0"/>
              <a:t>Nel caso di una frenata, </a:t>
            </a:r>
            <a:r>
              <a:rPr lang="it-IT" sz="2400" b="1" dirty="0"/>
              <a:t>ogni metro può fare la differenza!</a:t>
            </a:r>
          </a:p>
        </p:txBody>
      </p:sp>
      <p:sp>
        <p:nvSpPr>
          <p:cNvPr id="14" name="Oval 13">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20569" y="1364732"/>
            <a:ext cx="947488" cy="9217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7" name="Immagine 6" descr="Immagine che contiene Elementi grafici, clipart, simbolo, logo&#10;&#10;Descrizione generata automaticamente">
            <a:extLst>
              <a:ext uri="{FF2B5EF4-FFF2-40B4-BE49-F238E27FC236}">
                <a16:creationId xmlns:a16="http://schemas.microsoft.com/office/drawing/2014/main" id="{79ECADFE-FB08-9086-9579-A581C0EEEE2E}"/>
              </a:ext>
            </a:extLst>
          </p:cNvPr>
          <p:cNvPicPr>
            <a:picLocks noChangeAspect="1"/>
          </p:cNvPicPr>
          <p:nvPr/>
        </p:nvPicPr>
        <p:blipFill rotWithShape="1">
          <a:blip r:embed="rId3">
            <a:extLst>
              <a:ext uri="{28A0092B-C50C-407E-A947-70E740481C1C}">
                <a14:useLocalDpi xmlns:a14="http://schemas.microsoft.com/office/drawing/2010/main" val="0"/>
              </a:ext>
            </a:extLst>
          </a:blip>
          <a:srcRect r="1" b="3741"/>
          <a:stretch/>
        </p:blipFill>
        <p:spPr>
          <a:xfrm>
            <a:off x="7901259" y="2727729"/>
            <a:ext cx="4290741" cy="4130271"/>
          </a:xfrm>
          <a:custGeom>
            <a:avLst/>
            <a:gdLst/>
            <a:ahLst/>
            <a:cxnLst/>
            <a:rect l="l" t="t" r="r" b="b"/>
            <a:pathLst>
              <a:path w="4290741" h="4130271">
                <a:moveTo>
                  <a:pt x="2503809" y="0"/>
                </a:moveTo>
                <a:cubicBezTo>
                  <a:pt x="3157405" y="0"/>
                  <a:pt x="3752509" y="250434"/>
                  <a:pt x="4198398" y="660580"/>
                </a:cubicBezTo>
                <a:lnTo>
                  <a:pt x="4290741" y="751286"/>
                </a:lnTo>
                <a:lnTo>
                  <a:pt x="4290741" y="4130271"/>
                </a:lnTo>
                <a:lnTo>
                  <a:pt x="604508" y="4130271"/>
                </a:lnTo>
                <a:lnTo>
                  <a:pt x="461940" y="3953232"/>
                </a:lnTo>
                <a:cubicBezTo>
                  <a:pt x="171051" y="3544183"/>
                  <a:pt x="0" y="3043971"/>
                  <a:pt x="0" y="2503809"/>
                </a:cubicBezTo>
                <a:cubicBezTo>
                  <a:pt x="0" y="1120992"/>
                  <a:pt x="1120992" y="0"/>
                  <a:pt x="2503809" y="0"/>
                </a:cubicBezTo>
                <a:close/>
              </a:path>
            </a:pathLst>
          </a:custGeom>
        </p:spPr>
      </p:pic>
      <p:sp>
        <p:nvSpPr>
          <p:cNvPr id="16" name="Arc 15">
            <a:extLst>
              <a:ext uri="{FF2B5EF4-FFF2-40B4-BE49-F238E27FC236}">
                <a16:creationId xmlns:a16="http://schemas.microsoft.com/office/drawing/2014/main" id="{70BEB1E7-2F88-40BC-B73D-42E5B6F80B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4759070" flipV="1">
            <a:off x="6034138" y="-673140"/>
            <a:ext cx="4021193" cy="402119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5" name="Immagine 4" descr="Immagine che contiene Elementi grafici, logo, simbolo, Carattere&#10;&#10;Descrizione generata automaticamente">
            <a:extLst>
              <a:ext uri="{FF2B5EF4-FFF2-40B4-BE49-F238E27FC236}">
                <a16:creationId xmlns:a16="http://schemas.microsoft.com/office/drawing/2014/main" id="{554FCC2C-1DC5-0AD0-CCDD-C003AE5192A9}"/>
              </a:ext>
            </a:extLst>
          </p:cNvPr>
          <p:cNvPicPr>
            <a:picLocks noChangeAspect="1"/>
          </p:cNvPicPr>
          <p:nvPr/>
        </p:nvPicPr>
        <p:blipFill rotWithShape="1">
          <a:blip r:embed="rId4">
            <a:extLst>
              <a:ext uri="{28A0092B-C50C-407E-A947-70E740481C1C}">
                <a14:useLocalDpi xmlns:a14="http://schemas.microsoft.com/office/drawing/2010/main" val="0"/>
              </a:ext>
            </a:extLst>
          </a:blip>
          <a:srcRect r="-3" b="14529"/>
          <a:stretch/>
        </p:blipFill>
        <p:spPr>
          <a:xfrm>
            <a:off x="6261607" y="1"/>
            <a:ext cx="3519312" cy="3007909"/>
          </a:xfrm>
          <a:custGeom>
            <a:avLst/>
            <a:gdLst/>
            <a:ahLst/>
            <a:cxnLst/>
            <a:rect l="l" t="t" r="r" b="b"/>
            <a:pathLst>
              <a:path w="3519312" h="3007909">
                <a:moveTo>
                  <a:pt x="519780" y="0"/>
                </a:moveTo>
                <a:lnTo>
                  <a:pt x="2999532" y="0"/>
                </a:lnTo>
                <a:lnTo>
                  <a:pt x="3003921" y="3989"/>
                </a:lnTo>
                <a:cubicBezTo>
                  <a:pt x="3322356" y="322424"/>
                  <a:pt x="3519312" y="762338"/>
                  <a:pt x="3519312" y="1248253"/>
                </a:cubicBezTo>
                <a:cubicBezTo>
                  <a:pt x="3519312" y="2220084"/>
                  <a:pt x="2731487" y="3007909"/>
                  <a:pt x="1759656" y="3007909"/>
                </a:cubicBezTo>
                <a:cubicBezTo>
                  <a:pt x="787826" y="3007909"/>
                  <a:pt x="0" y="2220084"/>
                  <a:pt x="0" y="1248253"/>
                </a:cubicBezTo>
                <a:cubicBezTo>
                  <a:pt x="0" y="762338"/>
                  <a:pt x="196957" y="322424"/>
                  <a:pt x="515392" y="3989"/>
                </a:cubicBezTo>
                <a:close/>
              </a:path>
            </a:pathLst>
          </a:custGeom>
        </p:spPr>
      </p:pic>
    </p:spTree>
    <p:extLst>
      <p:ext uri="{BB962C8B-B14F-4D97-AF65-F5344CB8AC3E}">
        <p14:creationId xmlns:p14="http://schemas.microsoft.com/office/powerpoint/2010/main" val="1684868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8A7BA06D-B3FF-4E91-8639-B4569AE3A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Arc 11">
            <a:extLst>
              <a:ext uri="{FF2B5EF4-FFF2-40B4-BE49-F238E27FC236}">
                <a16:creationId xmlns:a16="http://schemas.microsoft.com/office/drawing/2014/main" id="{2B30C86D-5A07-48BC-9C9D-6F9A2DB1E9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useBgFill="1">
        <p:nvSpPr>
          <p:cNvPr id="14" name="Rectangle 13">
            <a:extLst>
              <a:ext uri="{FF2B5EF4-FFF2-40B4-BE49-F238E27FC236}">
                <a16:creationId xmlns:a16="http://schemas.microsoft.com/office/drawing/2014/main" id="{8930EBA3-4D2E-42E8-B828-834555328D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Arc 15">
            <a:extLst>
              <a:ext uri="{FF2B5EF4-FFF2-40B4-BE49-F238E27FC236}">
                <a16:creationId xmlns:a16="http://schemas.microsoft.com/office/drawing/2014/main" id="{E58B2195-5055-402F-A3E7-53FF0E4980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25836" y="775849"/>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olo 1">
            <a:extLst>
              <a:ext uri="{FF2B5EF4-FFF2-40B4-BE49-F238E27FC236}">
                <a16:creationId xmlns:a16="http://schemas.microsoft.com/office/drawing/2014/main" id="{269724B1-CE38-FBC5-1FF8-5181EB5F8B96}"/>
              </a:ext>
            </a:extLst>
          </p:cNvPr>
          <p:cNvSpPr>
            <a:spLocks noGrp="1"/>
          </p:cNvSpPr>
          <p:nvPr>
            <p:ph type="title"/>
          </p:nvPr>
        </p:nvSpPr>
        <p:spPr>
          <a:xfrm>
            <a:off x="6417732" y="957715"/>
            <a:ext cx="5130798" cy="2750419"/>
          </a:xfrm>
        </p:spPr>
        <p:txBody>
          <a:bodyPr vert="horz" lIns="91440" tIns="45720" rIns="91440" bIns="45720" rtlCol="0" anchor="b">
            <a:normAutofit/>
          </a:bodyPr>
          <a:lstStyle/>
          <a:p>
            <a:pPr algn="ctr"/>
            <a:r>
              <a:rPr lang="it-IT" sz="6000" kern="1200" dirty="0">
                <a:solidFill>
                  <a:schemeClr val="tx1"/>
                </a:solidFill>
                <a:latin typeface="+mj-lt"/>
                <a:ea typeface="+mj-ea"/>
                <a:cs typeface="+mj-cs"/>
              </a:rPr>
              <a:t>Contesto e Background</a:t>
            </a:r>
          </a:p>
        </p:txBody>
      </p:sp>
      <p:pic>
        <p:nvPicPr>
          <p:cNvPr id="7" name="Graphic 6" descr="Automobile">
            <a:extLst>
              <a:ext uri="{FF2B5EF4-FFF2-40B4-BE49-F238E27FC236}">
                <a16:creationId xmlns:a16="http://schemas.microsoft.com/office/drawing/2014/main" id="{19015642-66D8-2948-D9A3-15F443E0A64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0" y="503808"/>
            <a:ext cx="5850384" cy="5850384"/>
          </a:xfrm>
          <a:custGeom>
            <a:avLst/>
            <a:gdLst/>
            <a:ahLst/>
            <a:cxnLst/>
            <a:rect l="l" t="t" r="r" b="b"/>
            <a:pathLst>
              <a:path w="6094252" h="6857998">
                <a:moveTo>
                  <a:pt x="0" y="0"/>
                </a:moveTo>
                <a:lnTo>
                  <a:pt x="5898122" y="0"/>
                </a:lnTo>
                <a:cubicBezTo>
                  <a:pt x="6006442" y="0"/>
                  <a:pt x="6094252" y="87810"/>
                  <a:pt x="6094252" y="196130"/>
                </a:cubicBezTo>
                <a:lnTo>
                  <a:pt x="6094252" y="6661869"/>
                </a:lnTo>
                <a:cubicBezTo>
                  <a:pt x="6094252" y="6756649"/>
                  <a:pt x="6027023" y="6835726"/>
                  <a:pt x="5937649" y="6854015"/>
                </a:cubicBezTo>
                <a:lnTo>
                  <a:pt x="5898132" y="6857998"/>
                </a:lnTo>
                <a:lnTo>
                  <a:pt x="0" y="6857998"/>
                </a:lnTo>
                <a:close/>
              </a:path>
            </a:pathLst>
          </a:custGeom>
        </p:spPr>
      </p:pic>
      <p:sp>
        <p:nvSpPr>
          <p:cNvPr id="18" name="Oval 17">
            <a:extLst>
              <a:ext uri="{FF2B5EF4-FFF2-40B4-BE49-F238E27FC236}">
                <a16:creationId xmlns:a16="http://schemas.microsoft.com/office/drawing/2014/main" id="{528AA953-F4F9-4DC5-97C7-491F4AF937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97079" y="5607717"/>
            <a:ext cx="513442" cy="499514"/>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978223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4" name="Freeform: Shape 63">
            <a:extLst>
              <a:ext uri="{FF2B5EF4-FFF2-40B4-BE49-F238E27FC236}">
                <a16:creationId xmlns:a16="http://schemas.microsoft.com/office/drawing/2014/main" id="{8A7BA06D-B3FF-4E91-8639-B4569AE3A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6" name="Arc 65">
            <a:extLst>
              <a:ext uri="{FF2B5EF4-FFF2-40B4-BE49-F238E27FC236}">
                <a16:creationId xmlns:a16="http://schemas.microsoft.com/office/drawing/2014/main" id="{2B30C86D-5A07-48BC-9C9D-6F9A2DB1E9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useBgFill="1">
        <p:nvSpPr>
          <p:cNvPr id="68" name="Rectangle 67">
            <a:extLst>
              <a:ext uri="{FF2B5EF4-FFF2-40B4-BE49-F238E27FC236}">
                <a16:creationId xmlns:a16="http://schemas.microsoft.com/office/drawing/2014/main" id="{8930EBA3-4D2E-42E8-B828-834555328D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0" name="Arc 69">
            <a:extLst>
              <a:ext uri="{FF2B5EF4-FFF2-40B4-BE49-F238E27FC236}">
                <a16:creationId xmlns:a16="http://schemas.microsoft.com/office/drawing/2014/main" id="{E58B2195-5055-402F-A3E7-53FF0E4980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25836" y="775849"/>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olo 1">
            <a:extLst>
              <a:ext uri="{FF2B5EF4-FFF2-40B4-BE49-F238E27FC236}">
                <a16:creationId xmlns:a16="http://schemas.microsoft.com/office/drawing/2014/main" id="{EDBF4660-1C51-C1BE-66B2-9C9DB609CB14}"/>
              </a:ext>
            </a:extLst>
          </p:cNvPr>
          <p:cNvSpPr>
            <a:spLocks noGrp="1"/>
          </p:cNvSpPr>
          <p:nvPr>
            <p:ph type="title"/>
          </p:nvPr>
        </p:nvSpPr>
        <p:spPr>
          <a:xfrm>
            <a:off x="6417732" y="957715"/>
            <a:ext cx="5130798" cy="2750419"/>
          </a:xfrm>
        </p:spPr>
        <p:txBody>
          <a:bodyPr vert="horz" lIns="91440" tIns="45720" rIns="91440" bIns="45720" rtlCol="0" anchor="b">
            <a:normAutofit/>
          </a:bodyPr>
          <a:lstStyle/>
          <a:p>
            <a:pPr algn="ctr"/>
            <a:r>
              <a:rPr lang="it-IT" sz="6000" kern="1200" dirty="0">
                <a:solidFill>
                  <a:schemeClr val="tx1"/>
                </a:solidFill>
                <a:latin typeface="+mj-lt"/>
                <a:ea typeface="+mj-ea"/>
                <a:cs typeface="+mj-cs"/>
              </a:rPr>
              <a:t>Conclusioni e Sviluppi Futuri</a:t>
            </a:r>
          </a:p>
        </p:txBody>
      </p:sp>
      <p:pic>
        <p:nvPicPr>
          <p:cNvPr id="7" name="Graphic 6" descr="Immagine che contiene simbolo, Elementi grafici, logo, design&#10;&#10;Descrizione generata automaticamente">
            <a:extLst>
              <a:ext uri="{FF2B5EF4-FFF2-40B4-BE49-F238E27FC236}">
                <a16:creationId xmlns:a16="http://schemas.microsoft.com/office/drawing/2014/main" id="{9E60D03D-C34F-8801-6DFC-10627325B09B}"/>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r="2" b="2"/>
          <a:stretch/>
        </p:blipFill>
        <p:spPr>
          <a:xfrm>
            <a:off x="0" y="458653"/>
            <a:ext cx="5850384" cy="5850384"/>
          </a:xfrm>
          <a:custGeom>
            <a:avLst/>
            <a:gdLst/>
            <a:ahLst/>
            <a:cxnLst/>
            <a:rect l="l" t="t" r="r" b="b"/>
            <a:pathLst>
              <a:path w="6094252" h="6857998">
                <a:moveTo>
                  <a:pt x="0" y="0"/>
                </a:moveTo>
                <a:lnTo>
                  <a:pt x="5898122" y="0"/>
                </a:lnTo>
                <a:cubicBezTo>
                  <a:pt x="6006442" y="0"/>
                  <a:pt x="6094252" y="87810"/>
                  <a:pt x="6094252" y="196130"/>
                </a:cubicBezTo>
                <a:lnTo>
                  <a:pt x="6094252" y="6661869"/>
                </a:lnTo>
                <a:cubicBezTo>
                  <a:pt x="6094252" y="6756649"/>
                  <a:pt x="6027023" y="6835726"/>
                  <a:pt x="5937649" y="6854015"/>
                </a:cubicBezTo>
                <a:lnTo>
                  <a:pt x="5898132" y="6857998"/>
                </a:lnTo>
                <a:lnTo>
                  <a:pt x="0" y="6857998"/>
                </a:lnTo>
                <a:close/>
              </a:path>
            </a:pathLst>
          </a:custGeom>
          <a:ln>
            <a:noFill/>
          </a:ln>
        </p:spPr>
      </p:pic>
      <p:sp>
        <p:nvSpPr>
          <p:cNvPr id="72" name="Oval 71">
            <a:extLst>
              <a:ext uri="{FF2B5EF4-FFF2-40B4-BE49-F238E27FC236}">
                <a16:creationId xmlns:a16="http://schemas.microsoft.com/office/drawing/2014/main" id="{528AA953-F4F9-4DC5-97C7-491F4AF937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97079" y="5607717"/>
            <a:ext cx="513442" cy="499514"/>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2430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C09DC02-79DC-B902-1B9C-15943EFB86E8}"/>
              </a:ext>
            </a:extLst>
          </p:cNvPr>
          <p:cNvSpPr>
            <a:spLocks noGrp="1"/>
          </p:cNvSpPr>
          <p:nvPr>
            <p:ph type="title"/>
          </p:nvPr>
        </p:nvSpPr>
        <p:spPr/>
        <p:txBody>
          <a:bodyPr/>
          <a:lstStyle/>
          <a:p>
            <a:r>
              <a:rPr lang="it-IT" dirty="0"/>
              <a:t>Possibili Soluzioni al problema dell’Overhead</a:t>
            </a:r>
          </a:p>
        </p:txBody>
      </p:sp>
      <p:graphicFrame>
        <p:nvGraphicFramePr>
          <p:cNvPr id="5" name="Segnaposto contenuto 2">
            <a:extLst>
              <a:ext uri="{FF2B5EF4-FFF2-40B4-BE49-F238E27FC236}">
                <a16:creationId xmlns:a16="http://schemas.microsoft.com/office/drawing/2014/main" id="{2B3B1FD4-91EA-08FF-DA1F-6CE0D2D70289}"/>
              </a:ext>
            </a:extLst>
          </p:cNvPr>
          <p:cNvGraphicFramePr>
            <a:graphicFrameLocks noGrp="1"/>
          </p:cNvGraphicFramePr>
          <p:nvPr>
            <p:ph idx="1"/>
          </p:nvPr>
        </p:nvGraphicFramePr>
        <p:xfrm>
          <a:off x="838200" y="1825625"/>
          <a:ext cx="10515600" cy="385974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071347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8B91E3E-BB8D-58D8-A8D2-794BB475206A}"/>
              </a:ext>
            </a:extLst>
          </p:cNvPr>
          <p:cNvSpPr>
            <a:spLocks noGrp="1"/>
          </p:cNvSpPr>
          <p:nvPr>
            <p:ph type="title"/>
          </p:nvPr>
        </p:nvSpPr>
        <p:spPr/>
        <p:txBody>
          <a:bodyPr/>
          <a:lstStyle/>
          <a:p>
            <a:r>
              <a:rPr lang="it-IT" dirty="0"/>
              <a:t>Sviluppi Futuri</a:t>
            </a:r>
          </a:p>
        </p:txBody>
      </p:sp>
      <p:graphicFrame>
        <p:nvGraphicFramePr>
          <p:cNvPr id="5" name="Segnaposto contenuto 2">
            <a:extLst>
              <a:ext uri="{FF2B5EF4-FFF2-40B4-BE49-F238E27FC236}">
                <a16:creationId xmlns:a16="http://schemas.microsoft.com/office/drawing/2014/main" id="{D1F1C1B6-092F-E342-D986-08EEC78937A9}"/>
              </a:ext>
            </a:extLst>
          </p:cNvPr>
          <p:cNvGraphicFramePr>
            <a:graphicFrameLocks noGrp="1"/>
          </p:cNvGraphicFramePr>
          <p:nvPr>
            <p:ph idx="1"/>
            <p:extLst>
              <p:ext uri="{D42A27DB-BD31-4B8C-83A1-F6EECF244321}">
                <p14:modId xmlns:p14="http://schemas.microsoft.com/office/powerpoint/2010/main" val="3991254887"/>
              </p:ext>
            </p:extLst>
          </p:nvPr>
        </p:nvGraphicFramePr>
        <p:xfrm>
          <a:off x="838200" y="1825625"/>
          <a:ext cx="10515600" cy="385974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602021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1CD81A2A-6ED4-4EF4-A14C-912D31E148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olo 1">
            <a:extLst>
              <a:ext uri="{FF2B5EF4-FFF2-40B4-BE49-F238E27FC236}">
                <a16:creationId xmlns:a16="http://schemas.microsoft.com/office/drawing/2014/main" id="{E5062B02-0602-9D8C-8008-DA0D11DA24C5}"/>
              </a:ext>
            </a:extLst>
          </p:cNvPr>
          <p:cNvSpPr>
            <a:spLocks noGrp="1"/>
          </p:cNvSpPr>
          <p:nvPr>
            <p:ph type="title"/>
          </p:nvPr>
        </p:nvSpPr>
        <p:spPr>
          <a:xfrm>
            <a:off x="838200" y="365125"/>
            <a:ext cx="5393361" cy="1325563"/>
          </a:xfrm>
        </p:spPr>
        <p:txBody>
          <a:bodyPr>
            <a:normAutofit/>
          </a:bodyPr>
          <a:lstStyle/>
          <a:p>
            <a:r>
              <a:rPr lang="it-IT" dirty="0"/>
              <a:t>Cifratura </a:t>
            </a:r>
            <a:r>
              <a:rPr lang="it-IT" i="1" dirty="0" err="1"/>
              <a:t>lightweigth</a:t>
            </a:r>
            <a:endParaRPr lang="it-IT" dirty="0"/>
          </a:p>
        </p:txBody>
      </p:sp>
      <p:sp>
        <p:nvSpPr>
          <p:cNvPr id="31" name="Freeform: Shape 30">
            <a:extLst>
              <a:ext uri="{FF2B5EF4-FFF2-40B4-BE49-F238E27FC236}">
                <a16:creationId xmlns:a16="http://schemas.microsoft.com/office/drawing/2014/main" id="{1661932C-CA15-4E17-B115-FAE7CBEE47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198657" y="1"/>
            <a:ext cx="1155142" cy="625027"/>
          </a:xfrm>
          <a:custGeom>
            <a:avLst/>
            <a:gdLst>
              <a:gd name="connsiteX0" fmla="*/ 4784 w 1155142"/>
              <a:gd name="connsiteY0" fmla="*/ 0 h 625027"/>
              <a:gd name="connsiteX1" fmla="*/ 1150358 w 1155142"/>
              <a:gd name="connsiteY1" fmla="*/ 0 h 625027"/>
              <a:gd name="connsiteX2" fmla="*/ 1155142 w 1155142"/>
              <a:gd name="connsiteY2" fmla="*/ 47456 h 625027"/>
              <a:gd name="connsiteX3" fmla="*/ 577571 w 1155142"/>
              <a:gd name="connsiteY3" fmla="*/ 625027 h 625027"/>
              <a:gd name="connsiteX4" fmla="*/ 0 w 1155142"/>
              <a:gd name="connsiteY4" fmla="*/ 47456 h 6250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625027">
                <a:moveTo>
                  <a:pt x="4784" y="0"/>
                </a:moveTo>
                <a:lnTo>
                  <a:pt x="1150358" y="0"/>
                </a:lnTo>
                <a:lnTo>
                  <a:pt x="1155142" y="47456"/>
                </a:lnTo>
                <a:cubicBezTo>
                  <a:pt x="1155142" y="366440"/>
                  <a:pt x="896555" y="625027"/>
                  <a:pt x="577571" y="625027"/>
                </a:cubicBezTo>
                <a:cubicBezTo>
                  <a:pt x="258587" y="625027"/>
                  <a:pt x="0" y="366440"/>
                  <a:pt x="0" y="47456"/>
                </a:cubicBezTo>
                <a:close/>
              </a:path>
            </a:pathLst>
          </a:custGeom>
          <a:solidFill>
            <a:schemeClr val="accent5">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Segnaposto contenuto 2">
            <a:extLst>
              <a:ext uri="{FF2B5EF4-FFF2-40B4-BE49-F238E27FC236}">
                <a16:creationId xmlns:a16="http://schemas.microsoft.com/office/drawing/2014/main" id="{2E0F385D-C9DF-C184-1896-BF442A6DC260}"/>
              </a:ext>
            </a:extLst>
          </p:cNvPr>
          <p:cNvSpPr>
            <a:spLocks noGrp="1"/>
          </p:cNvSpPr>
          <p:nvPr>
            <p:ph idx="1"/>
          </p:nvPr>
        </p:nvSpPr>
        <p:spPr>
          <a:xfrm>
            <a:off x="838200" y="1825625"/>
            <a:ext cx="5393361" cy="4351338"/>
          </a:xfrm>
        </p:spPr>
        <p:txBody>
          <a:bodyPr>
            <a:normAutofit/>
          </a:bodyPr>
          <a:lstStyle/>
          <a:p>
            <a:pPr marL="0" indent="0">
              <a:buNone/>
            </a:pPr>
            <a:r>
              <a:rPr lang="it-IT" sz="2400" dirty="0"/>
              <a:t>Algoritmi di cifratura realizzati in maniera tale da poter essere utilizzati su </a:t>
            </a:r>
            <a:r>
              <a:rPr lang="it-IT" sz="2400" b="1" dirty="0"/>
              <a:t>hardware con scarse prestazioni</a:t>
            </a:r>
            <a:r>
              <a:rPr lang="it-IT" sz="2400" dirty="0"/>
              <a:t> e garantire un adeguato </a:t>
            </a:r>
            <a:r>
              <a:rPr lang="it-IT" sz="2400" b="1" dirty="0"/>
              <a:t>livello di sicurezza</a:t>
            </a:r>
          </a:p>
          <a:p>
            <a:pPr marL="0" indent="0">
              <a:buNone/>
            </a:pPr>
            <a:endParaRPr lang="it-IT" sz="2400" b="1" dirty="0"/>
          </a:p>
          <a:p>
            <a:pPr marL="0" indent="0">
              <a:buNone/>
            </a:pPr>
            <a:endParaRPr lang="it-IT" sz="2400" b="1" dirty="0"/>
          </a:p>
          <a:p>
            <a:pPr marL="0" indent="0">
              <a:buNone/>
            </a:pPr>
            <a:r>
              <a:rPr lang="it-IT" sz="2400" dirty="0"/>
              <a:t>Possono essere dei validi sostituti di </a:t>
            </a:r>
            <a:r>
              <a:rPr lang="it-IT" sz="2400" b="1" dirty="0"/>
              <a:t>AES</a:t>
            </a:r>
            <a:endParaRPr lang="it-IT" sz="2400" dirty="0"/>
          </a:p>
        </p:txBody>
      </p:sp>
      <p:sp>
        <p:nvSpPr>
          <p:cNvPr id="33" name="Oval 32">
            <a:extLst>
              <a:ext uri="{FF2B5EF4-FFF2-40B4-BE49-F238E27FC236}">
                <a16:creationId xmlns:a16="http://schemas.microsoft.com/office/drawing/2014/main" id="{8590ADD5-9383-4D3D-9047-3DA2593CCB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08185" y="3423959"/>
            <a:ext cx="540822" cy="540822"/>
          </a:xfrm>
          <a:prstGeom prst="ellipse">
            <a:avLst/>
          </a:prstGeom>
          <a:noFill/>
          <a:ln w="1270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Immagine 6" descr="Immagine che contiene testo, logo, emblema, simbolo&#10;&#10;Descrizione generata automaticamente">
            <a:extLst>
              <a:ext uri="{FF2B5EF4-FFF2-40B4-BE49-F238E27FC236}">
                <a16:creationId xmlns:a16="http://schemas.microsoft.com/office/drawing/2014/main" id="{C2455486-D076-80EC-6831-888A21DFF2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47415" y="2428875"/>
            <a:ext cx="5440028" cy="2570413"/>
          </a:xfrm>
          <a:custGeom>
            <a:avLst/>
            <a:gdLst/>
            <a:ahLst/>
            <a:cxnLst/>
            <a:rect l="l" t="t" r="r" b="b"/>
            <a:pathLst>
              <a:path w="4114800" h="5712488">
                <a:moveTo>
                  <a:pt x="133155" y="0"/>
                </a:moveTo>
                <a:lnTo>
                  <a:pt x="3981645" y="0"/>
                </a:lnTo>
                <a:cubicBezTo>
                  <a:pt x="4055184" y="0"/>
                  <a:pt x="4114800" y="59616"/>
                  <a:pt x="4114800" y="133155"/>
                </a:cubicBezTo>
                <a:lnTo>
                  <a:pt x="4114800" y="5579333"/>
                </a:lnTo>
                <a:cubicBezTo>
                  <a:pt x="4114800" y="5652872"/>
                  <a:pt x="4055184" y="5712488"/>
                  <a:pt x="3981645" y="5712488"/>
                </a:cubicBezTo>
                <a:lnTo>
                  <a:pt x="133155" y="5712488"/>
                </a:lnTo>
                <a:cubicBezTo>
                  <a:pt x="59616" y="5712488"/>
                  <a:pt x="0" y="5652872"/>
                  <a:pt x="0" y="5579333"/>
                </a:cubicBezTo>
                <a:lnTo>
                  <a:pt x="0" y="133155"/>
                </a:lnTo>
                <a:cubicBezTo>
                  <a:pt x="0" y="59616"/>
                  <a:pt x="59616" y="0"/>
                  <a:pt x="133155" y="0"/>
                </a:cubicBezTo>
                <a:close/>
              </a:path>
            </a:pathLst>
          </a:custGeom>
        </p:spPr>
      </p:pic>
      <p:sp>
        <p:nvSpPr>
          <p:cNvPr id="35" name="Freeform: Shape 34">
            <a:extLst>
              <a:ext uri="{FF2B5EF4-FFF2-40B4-BE49-F238E27FC236}">
                <a16:creationId xmlns:a16="http://schemas.microsoft.com/office/drawing/2014/main" id="{DABE3E45-88CF-45D8-8D40-C773324D93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49602" y="1"/>
            <a:ext cx="2066948" cy="1621879"/>
          </a:xfrm>
          <a:custGeom>
            <a:avLst/>
            <a:gdLst>
              <a:gd name="connsiteX0" fmla="*/ 0 w 2066948"/>
              <a:gd name="connsiteY0" fmla="*/ 0 h 1621879"/>
              <a:gd name="connsiteX1" fmla="*/ 123825 w 2066948"/>
              <a:gd name="connsiteY1" fmla="*/ 0 h 1621879"/>
              <a:gd name="connsiteX2" fmla="*/ 123825 w 2066948"/>
              <a:gd name="connsiteY2" fmla="*/ 1452620 h 1621879"/>
              <a:gd name="connsiteX3" fmla="*/ 1881378 w 2066948"/>
              <a:gd name="connsiteY3" fmla="*/ 436017 h 1621879"/>
              <a:gd name="connsiteX4" fmla="*/ 1127572 w 2066948"/>
              <a:gd name="connsiteY4" fmla="*/ 0 h 1621879"/>
              <a:gd name="connsiteX5" fmla="*/ 1374887 w 2066948"/>
              <a:gd name="connsiteY5" fmla="*/ 0 h 1621879"/>
              <a:gd name="connsiteX6" fmla="*/ 2035969 w 2066948"/>
              <a:gd name="connsiteY6" fmla="*/ 382391 h 1621879"/>
              <a:gd name="connsiteX7" fmla="*/ 2058648 w 2066948"/>
              <a:gd name="connsiteY7" fmla="*/ 466963 h 1621879"/>
              <a:gd name="connsiteX8" fmla="*/ 2035969 w 2066948"/>
              <a:gd name="connsiteY8" fmla="*/ 489642 h 1621879"/>
              <a:gd name="connsiteX9" fmla="*/ 92869 w 2066948"/>
              <a:gd name="connsiteY9" fmla="*/ 1613592 h 1621879"/>
              <a:gd name="connsiteX10" fmla="*/ 61913 w 2066948"/>
              <a:gd name="connsiteY10" fmla="*/ 1621879 h 1621879"/>
              <a:gd name="connsiteX11" fmla="*/ 0 w 2066948"/>
              <a:gd name="connsiteY11" fmla="*/ 1559967 h 1621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66948" h="1621879">
                <a:moveTo>
                  <a:pt x="0" y="0"/>
                </a:moveTo>
                <a:lnTo>
                  <a:pt x="123825" y="0"/>
                </a:lnTo>
                <a:lnTo>
                  <a:pt x="123825" y="1452620"/>
                </a:lnTo>
                <a:lnTo>
                  <a:pt x="1881378" y="436017"/>
                </a:lnTo>
                <a:lnTo>
                  <a:pt x="1127572" y="0"/>
                </a:lnTo>
                <a:lnTo>
                  <a:pt x="1374887" y="0"/>
                </a:lnTo>
                <a:lnTo>
                  <a:pt x="2035969" y="382391"/>
                </a:lnTo>
                <a:cubicBezTo>
                  <a:pt x="2065582" y="399479"/>
                  <a:pt x="2075745" y="437340"/>
                  <a:pt x="2058648" y="466963"/>
                </a:cubicBezTo>
                <a:cubicBezTo>
                  <a:pt x="2053219" y="476384"/>
                  <a:pt x="2045389" y="484204"/>
                  <a:pt x="2035969" y="489642"/>
                </a:cubicBezTo>
                <a:lnTo>
                  <a:pt x="92869" y="1613592"/>
                </a:lnTo>
                <a:cubicBezTo>
                  <a:pt x="83458" y="1619031"/>
                  <a:pt x="72780" y="1621889"/>
                  <a:pt x="61913" y="1621879"/>
                </a:cubicBezTo>
                <a:cubicBezTo>
                  <a:pt x="27719" y="1621879"/>
                  <a:pt x="0" y="1594161"/>
                  <a:pt x="0" y="1559967"/>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cxnSp>
        <p:nvCxnSpPr>
          <p:cNvPr id="37" name="Straight Connector 36">
            <a:extLst>
              <a:ext uri="{FF2B5EF4-FFF2-40B4-BE49-F238E27FC236}">
                <a16:creationId xmlns:a16="http://schemas.microsoft.com/office/drawing/2014/main" id="{49CD1692-827B-4C8D-B4A1-134FD04CF4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138745" y="1027906"/>
            <a:ext cx="0" cy="1597708"/>
          </a:xfrm>
          <a:prstGeom prst="line">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cxnSp>
      <p:sp>
        <p:nvSpPr>
          <p:cNvPr id="39" name="Freeform: Shape 38">
            <a:extLst>
              <a:ext uri="{FF2B5EF4-FFF2-40B4-BE49-F238E27FC236}">
                <a16:creationId xmlns:a16="http://schemas.microsoft.com/office/drawing/2014/main" id="{B91ECDA9-56DC-4270-8F33-01C5637B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463438">
            <a:off x="7456580" y="5166682"/>
            <a:ext cx="1835725" cy="2024785"/>
          </a:xfrm>
          <a:custGeom>
            <a:avLst/>
            <a:gdLst>
              <a:gd name="connsiteX0" fmla="*/ 1801138 w 1835725"/>
              <a:gd name="connsiteY0" fmla="*/ 1622662 h 2024785"/>
              <a:gd name="connsiteX1" fmla="*/ 1835717 w 1835725"/>
              <a:gd name="connsiteY1" fmla="*/ 1680254 h 2024785"/>
              <a:gd name="connsiteX2" fmla="*/ 1812568 w 1835725"/>
              <a:gd name="connsiteY2" fmla="*/ 1877193 h 2024785"/>
              <a:gd name="connsiteX3" fmla="*/ 1776210 w 1835725"/>
              <a:gd name="connsiteY3" fmla="*/ 2024785 h 2024785"/>
              <a:gd name="connsiteX4" fmla="*/ 1655772 w 1835725"/>
              <a:gd name="connsiteY4" fmla="*/ 1983449 h 2024785"/>
              <a:gd name="connsiteX5" fmla="*/ 1687591 w 1835725"/>
              <a:gd name="connsiteY5" fmla="*/ 1854495 h 2024785"/>
              <a:gd name="connsiteX6" fmla="*/ 1708939 w 1835725"/>
              <a:gd name="connsiteY6" fmla="*/ 1673301 h 2024785"/>
              <a:gd name="connsiteX7" fmla="*/ 1778129 w 1835725"/>
              <a:gd name="connsiteY7" fmla="*/ 1615979 h 2024785"/>
              <a:gd name="connsiteX8" fmla="*/ 1801138 w 1835725"/>
              <a:gd name="connsiteY8" fmla="*/ 1622662 h 2024785"/>
              <a:gd name="connsiteX9" fmla="*/ 1585229 w 1835725"/>
              <a:gd name="connsiteY9" fmla="*/ 764759 h 2024785"/>
              <a:gd name="connsiteX10" fmla="*/ 1623024 w 1835725"/>
              <a:gd name="connsiteY10" fmla="*/ 792810 h 2024785"/>
              <a:gd name="connsiteX11" fmla="*/ 1777614 w 1835725"/>
              <a:gd name="connsiteY11" fmla="*/ 1157141 h 2024785"/>
              <a:gd name="connsiteX12" fmla="*/ 1733799 w 1835725"/>
              <a:gd name="connsiteY12" fmla="*/ 1235532 h 2024785"/>
              <a:gd name="connsiteX13" fmla="*/ 1716464 w 1835725"/>
              <a:gd name="connsiteY13" fmla="*/ 1237722 h 2024785"/>
              <a:gd name="connsiteX14" fmla="*/ 1716464 w 1835725"/>
              <a:gd name="connsiteY14" fmla="*/ 1237913 h 2024785"/>
              <a:gd name="connsiteX15" fmla="*/ 1655409 w 1835725"/>
              <a:gd name="connsiteY15" fmla="*/ 1191717 h 2024785"/>
              <a:gd name="connsiteX16" fmla="*/ 1513200 w 1835725"/>
              <a:gd name="connsiteY16" fmla="*/ 856627 h 2024785"/>
              <a:gd name="connsiteX17" fmla="*/ 1538499 w 1835725"/>
              <a:gd name="connsiteY17" fmla="*/ 770415 h 2024785"/>
              <a:gd name="connsiteX18" fmla="*/ 1585229 w 1835725"/>
              <a:gd name="connsiteY18" fmla="*/ 764759 h 2024785"/>
              <a:gd name="connsiteX19" fmla="*/ 477919 w 1835725"/>
              <a:gd name="connsiteY19" fmla="*/ 21437 h 2024785"/>
              <a:gd name="connsiteX20" fmla="*/ 509236 w 1835725"/>
              <a:gd name="connsiteY20" fmla="*/ 84182 h 2024785"/>
              <a:gd name="connsiteX21" fmla="*/ 445829 w 1835725"/>
              <a:gd name="connsiteY21" fmla="*/ 139871 h 2024785"/>
              <a:gd name="connsiteX22" fmla="*/ 437447 w 1835725"/>
              <a:gd name="connsiteY22" fmla="*/ 139395 h 2024785"/>
              <a:gd name="connsiteX23" fmla="*/ 73211 w 1835725"/>
              <a:gd name="connsiteY23" fmla="*/ 137204 h 2024785"/>
              <a:gd name="connsiteX24" fmla="*/ 749 w 1835725"/>
              <a:gd name="connsiteY24" fmla="*/ 84082 h 2024785"/>
              <a:gd name="connsiteX25" fmla="*/ 53871 w 1835725"/>
              <a:gd name="connsiteY25" fmla="*/ 11621 h 2024785"/>
              <a:gd name="connsiteX26" fmla="*/ 58352 w 1835725"/>
              <a:gd name="connsiteY26" fmla="*/ 11093 h 2024785"/>
              <a:gd name="connsiteX27" fmla="*/ 454020 w 1835725"/>
              <a:gd name="connsiteY27" fmla="*/ 13474 h 2024785"/>
              <a:gd name="connsiteX28" fmla="*/ 477919 w 1835725"/>
              <a:gd name="connsiteY28" fmla="*/ 21437 h 2024785"/>
              <a:gd name="connsiteX29" fmla="*/ 957797 w 1835725"/>
              <a:gd name="connsiteY29" fmla="*/ 167970 h 2024785"/>
              <a:gd name="connsiteX30" fmla="*/ 1286982 w 1835725"/>
              <a:gd name="connsiteY30" fmla="*/ 387616 h 2024785"/>
              <a:gd name="connsiteX31" fmla="*/ 1293725 w 1835725"/>
              <a:gd name="connsiteY31" fmla="*/ 477075 h 2024785"/>
              <a:gd name="connsiteX32" fmla="*/ 1245453 w 1835725"/>
              <a:gd name="connsiteY32" fmla="*/ 499154 h 2024785"/>
              <a:gd name="connsiteX33" fmla="*/ 1245167 w 1835725"/>
              <a:gd name="connsiteY33" fmla="*/ 499154 h 2024785"/>
              <a:gd name="connsiteX34" fmla="*/ 1203638 w 1835725"/>
              <a:gd name="connsiteY34" fmla="*/ 484104 h 2024785"/>
              <a:gd name="connsiteX35" fmla="*/ 900647 w 1835725"/>
              <a:gd name="connsiteY35" fmla="*/ 281508 h 2024785"/>
              <a:gd name="connsiteX36" fmla="*/ 872454 w 1835725"/>
              <a:gd name="connsiteY36" fmla="*/ 196164 h 2024785"/>
              <a:gd name="connsiteX37" fmla="*/ 957797 w 1835725"/>
              <a:gd name="connsiteY37" fmla="*/ 167970 h 20247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835725" h="2024785">
                <a:moveTo>
                  <a:pt x="1801138" y="1622662"/>
                </a:moveTo>
                <a:cubicBezTo>
                  <a:pt x="1822105" y="1633400"/>
                  <a:pt x="1836117" y="1655372"/>
                  <a:pt x="1835717" y="1680254"/>
                </a:cubicBezTo>
                <a:cubicBezTo>
                  <a:pt x="1832093" y="1746382"/>
                  <a:pt x="1824354" y="1812154"/>
                  <a:pt x="1812568" y="1877193"/>
                </a:cubicBezTo>
                <a:lnTo>
                  <a:pt x="1776210" y="2024785"/>
                </a:lnTo>
                <a:lnTo>
                  <a:pt x="1655772" y="1983449"/>
                </a:lnTo>
                <a:lnTo>
                  <a:pt x="1687591" y="1854495"/>
                </a:lnTo>
                <a:cubicBezTo>
                  <a:pt x="1698455" y="1794657"/>
                  <a:pt x="1705590" y="1734142"/>
                  <a:pt x="1708939" y="1673301"/>
                </a:cubicBezTo>
                <a:cubicBezTo>
                  <a:pt x="1712216" y="1638363"/>
                  <a:pt x="1743190" y="1612703"/>
                  <a:pt x="1778129" y="1615979"/>
                </a:cubicBezTo>
                <a:cubicBezTo>
                  <a:pt x="1786387" y="1616753"/>
                  <a:pt x="1794149" y="1619084"/>
                  <a:pt x="1801138" y="1622662"/>
                </a:cubicBezTo>
                <a:close/>
                <a:moveTo>
                  <a:pt x="1585229" y="764759"/>
                </a:moveTo>
                <a:cubicBezTo>
                  <a:pt x="1600438" y="768789"/>
                  <a:pt x="1614156" y="778436"/>
                  <a:pt x="1623024" y="792810"/>
                </a:cubicBezTo>
                <a:cubicBezTo>
                  <a:pt x="1689575" y="907319"/>
                  <a:pt x="1741505" y="1029715"/>
                  <a:pt x="1777614" y="1157141"/>
                </a:cubicBezTo>
                <a:cubicBezTo>
                  <a:pt x="1787149" y="1190888"/>
                  <a:pt x="1767537" y="1225969"/>
                  <a:pt x="1733799" y="1235532"/>
                </a:cubicBezTo>
                <a:cubicBezTo>
                  <a:pt x="1728151" y="1237046"/>
                  <a:pt x="1722312" y="1237780"/>
                  <a:pt x="1716464" y="1237722"/>
                </a:cubicBezTo>
                <a:lnTo>
                  <a:pt x="1716464" y="1237913"/>
                </a:lnTo>
                <a:cubicBezTo>
                  <a:pt x="1688070" y="1237913"/>
                  <a:pt x="1663124" y="1219044"/>
                  <a:pt x="1655409" y="1191717"/>
                </a:cubicBezTo>
                <a:cubicBezTo>
                  <a:pt x="1622214" y="1074512"/>
                  <a:pt x="1574437" y="961936"/>
                  <a:pt x="1513200" y="856627"/>
                </a:cubicBezTo>
                <a:cubicBezTo>
                  <a:pt x="1496379" y="825834"/>
                  <a:pt x="1507704" y="787236"/>
                  <a:pt x="1538499" y="770415"/>
                </a:cubicBezTo>
                <a:cubicBezTo>
                  <a:pt x="1553325" y="762319"/>
                  <a:pt x="1570022" y="760730"/>
                  <a:pt x="1585229" y="764759"/>
                </a:cubicBezTo>
                <a:close/>
                <a:moveTo>
                  <a:pt x="477919" y="21437"/>
                </a:moveTo>
                <a:cubicBezTo>
                  <a:pt x="499341" y="33775"/>
                  <a:pt x="512445" y="58102"/>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89834" y="-4456"/>
                  <a:pt x="322735" y="-3656"/>
                  <a:pt x="454020" y="13474"/>
                </a:cubicBezTo>
                <a:cubicBezTo>
                  <a:pt x="462713" y="14543"/>
                  <a:pt x="470778" y="17324"/>
                  <a:pt x="477919" y="21437"/>
                </a:cubicBezTo>
                <a:close/>
                <a:moveTo>
                  <a:pt x="957797" y="167970"/>
                </a:move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8235" y="164811"/>
                  <a:pt x="926445" y="152188"/>
                  <a:pt x="957797" y="167970"/>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1" name="Freeform: Shape 40">
            <a:extLst>
              <a:ext uri="{FF2B5EF4-FFF2-40B4-BE49-F238E27FC236}">
                <a16:creationId xmlns:a16="http://schemas.microsoft.com/office/drawing/2014/main" id="{75F47824-961D-465D-84F9-EAE11BC617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09527" y="6033795"/>
            <a:ext cx="1991064" cy="824205"/>
          </a:xfrm>
          <a:custGeom>
            <a:avLst/>
            <a:gdLst>
              <a:gd name="connsiteX0" fmla="*/ 995532 w 1991064"/>
              <a:gd name="connsiteY0" fmla="*/ 0 h 824205"/>
              <a:gd name="connsiteX1" fmla="*/ 1984823 w 1991064"/>
              <a:gd name="connsiteY1" fmla="*/ 784423 h 824205"/>
              <a:gd name="connsiteX2" fmla="*/ 1991064 w 1991064"/>
              <a:gd name="connsiteY2" fmla="*/ 824205 h 824205"/>
              <a:gd name="connsiteX3" fmla="*/ 0 w 1991064"/>
              <a:gd name="connsiteY3" fmla="*/ 824205 h 824205"/>
              <a:gd name="connsiteX4" fmla="*/ 6241 w 1991064"/>
              <a:gd name="connsiteY4" fmla="*/ 784423 h 824205"/>
              <a:gd name="connsiteX5" fmla="*/ 995532 w 1991064"/>
              <a:gd name="connsiteY5" fmla="*/ 0 h 824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91064" h="824205">
                <a:moveTo>
                  <a:pt x="995532" y="0"/>
                </a:moveTo>
                <a:cubicBezTo>
                  <a:pt x="1483521" y="0"/>
                  <a:pt x="1890663" y="336754"/>
                  <a:pt x="1984823" y="784423"/>
                </a:cubicBezTo>
                <a:lnTo>
                  <a:pt x="1991064" y="824205"/>
                </a:lnTo>
                <a:lnTo>
                  <a:pt x="0" y="824205"/>
                </a:lnTo>
                <a:lnTo>
                  <a:pt x="6241" y="784423"/>
                </a:lnTo>
                <a:cubicBezTo>
                  <a:pt x="100402" y="336754"/>
                  <a:pt x="507544" y="0"/>
                  <a:pt x="995532"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3" name="Freeform: Shape 42">
            <a:extLst>
              <a:ext uri="{FF2B5EF4-FFF2-40B4-BE49-F238E27FC236}">
                <a16:creationId xmlns:a16="http://schemas.microsoft.com/office/drawing/2014/main" id="{FEC9DA3E-C1D7-472D-B7C0-F71AE41FB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51696" y="5519196"/>
            <a:ext cx="1340305" cy="1338805"/>
          </a:xfrm>
          <a:custGeom>
            <a:avLst/>
            <a:gdLst>
              <a:gd name="connsiteX0" fmla="*/ 61913 w 1340305"/>
              <a:gd name="connsiteY0" fmla="*/ 0 h 1338805"/>
              <a:gd name="connsiteX1" fmla="*/ 1340305 w 1340305"/>
              <a:gd name="connsiteY1" fmla="*/ 0 h 1338805"/>
              <a:gd name="connsiteX2" fmla="*/ 1340305 w 1340305"/>
              <a:gd name="connsiteY2" fmla="*/ 123825 h 1338805"/>
              <a:gd name="connsiteX3" fmla="*/ 123825 w 1340305"/>
              <a:gd name="connsiteY3" fmla="*/ 123825 h 1338805"/>
              <a:gd name="connsiteX4" fmla="*/ 123825 w 1340305"/>
              <a:gd name="connsiteY4" fmla="*/ 1338805 h 1338805"/>
              <a:gd name="connsiteX5" fmla="*/ 0 w 1340305"/>
              <a:gd name="connsiteY5" fmla="*/ 1338805 h 1338805"/>
              <a:gd name="connsiteX6" fmla="*/ 0 w 1340305"/>
              <a:gd name="connsiteY6" fmla="*/ 61913 h 1338805"/>
              <a:gd name="connsiteX7" fmla="*/ 61913 w 1340305"/>
              <a:gd name="connsiteY7" fmla="*/ 0 h 1338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40305" h="1338805">
                <a:moveTo>
                  <a:pt x="61913" y="0"/>
                </a:moveTo>
                <a:lnTo>
                  <a:pt x="1340305" y="0"/>
                </a:lnTo>
                <a:lnTo>
                  <a:pt x="1340305" y="123825"/>
                </a:lnTo>
                <a:lnTo>
                  <a:pt x="123825" y="123825"/>
                </a:lnTo>
                <a:lnTo>
                  <a:pt x="123825" y="1338805"/>
                </a:lnTo>
                <a:lnTo>
                  <a:pt x="0" y="1338805"/>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888010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DAEDA12-DA31-F1A9-3ED8-694CB7BFA6E9}"/>
              </a:ext>
            </a:extLst>
          </p:cNvPr>
          <p:cNvSpPr>
            <a:spLocks noGrp="1"/>
          </p:cNvSpPr>
          <p:nvPr>
            <p:ph type="title"/>
          </p:nvPr>
        </p:nvSpPr>
        <p:spPr/>
        <p:txBody>
          <a:bodyPr/>
          <a:lstStyle/>
          <a:p>
            <a:r>
              <a:rPr lang="it-IT" dirty="0"/>
              <a:t>Utilizzo in un contesto </a:t>
            </a:r>
            <a:r>
              <a:rPr lang="it-IT" b="1" dirty="0"/>
              <a:t>V2X</a:t>
            </a:r>
            <a:endParaRPr lang="it-IT" dirty="0"/>
          </a:p>
        </p:txBody>
      </p:sp>
      <p:pic>
        <p:nvPicPr>
          <p:cNvPr id="7" name="Segnaposto contenuto 6">
            <a:extLst>
              <a:ext uri="{FF2B5EF4-FFF2-40B4-BE49-F238E27FC236}">
                <a16:creationId xmlns:a16="http://schemas.microsoft.com/office/drawing/2014/main" id="{FEA23617-5326-904B-91C4-070B3DF73611}"/>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838200" y="1995270"/>
            <a:ext cx="9208535" cy="4497605"/>
          </a:xfrm>
        </p:spPr>
      </p:pic>
      <p:pic>
        <p:nvPicPr>
          <p:cNvPr id="9" name="Immagine 8">
            <a:extLst>
              <a:ext uri="{FF2B5EF4-FFF2-40B4-BE49-F238E27FC236}">
                <a16:creationId xmlns:a16="http://schemas.microsoft.com/office/drawing/2014/main" id="{7FC462F7-8934-563F-64C5-E2098A4A79A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838200" y="1239743"/>
            <a:ext cx="9208535" cy="5253131"/>
          </a:xfrm>
          <a:prstGeom prst="rect">
            <a:avLst/>
          </a:prstGeom>
        </p:spPr>
      </p:pic>
    </p:spTree>
    <p:extLst>
      <p:ext uri="{BB962C8B-B14F-4D97-AF65-F5344CB8AC3E}">
        <p14:creationId xmlns:p14="http://schemas.microsoft.com/office/powerpoint/2010/main" val="1734802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8A7BA06D-B3FF-4E91-8639-B4569AE3A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Arc 11">
            <a:extLst>
              <a:ext uri="{FF2B5EF4-FFF2-40B4-BE49-F238E27FC236}">
                <a16:creationId xmlns:a16="http://schemas.microsoft.com/office/drawing/2014/main" id="{2B30C86D-5A07-48BC-9C9D-6F9A2DB1E9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useBgFill="1">
        <p:nvSpPr>
          <p:cNvPr id="14" name="Rectangle 13">
            <a:extLst>
              <a:ext uri="{FF2B5EF4-FFF2-40B4-BE49-F238E27FC236}">
                <a16:creationId xmlns:a16="http://schemas.microsoft.com/office/drawing/2014/main" id="{8930EBA3-4D2E-42E8-B828-834555328D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Arc 15">
            <a:extLst>
              <a:ext uri="{FF2B5EF4-FFF2-40B4-BE49-F238E27FC236}">
                <a16:creationId xmlns:a16="http://schemas.microsoft.com/office/drawing/2014/main" id="{E58B2195-5055-402F-A3E7-53FF0E4980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25836" y="775849"/>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olo 1">
            <a:extLst>
              <a:ext uri="{FF2B5EF4-FFF2-40B4-BE49-F238E27FC236}">
                <a16:creationId xmlns:a16="http://schemas.microsoft.com/office/drawing/2014/main" id="{7A469456-4F4E-7BAB-0314-7A3E34B4191C}"/>
              </a:ext>
            </a:extLst>
          </p:cNvPr>
          <p:cNvSpPr>
            <a:spLocks noGrp="1"/>
          </p:cNvSpPr>
          <p:nvPr>
            <p:ph type="title"/>
          </p:nvPr>
        </p:nvSpPr>
        <p:spPr>
          <a:xfrm>
            <a:off x="6417732" y="957715"/>
            <a:ext cx="5130798" cy="2750419"/>
          </a:xfrm>
        </p:spPr>
        <p:txBody>
          <a:bodyPr vert="horz" lIns="91440" tIns="45720" rIns="91440" bIns="45720" rtlCol="0" anchor="b">
            <a:normAutofit/>
          </a:bodyPr>
          <a:lstStyle/>
          <a:p>
            <a:pPr algn="ctr"/>
            <a:r>
              <a:rPr lang="it-IT" sz="6000" kern="1200" dirty="0">
                <a:solidFill>
                  <a:schemeClr val="tx1"/>
                </a:solidFill>
                <a:latin typeface="+mj-lt"/>
                <a:ea typeface="+mj-ea"/>
                <a:cs typeface="+mj-cs"/>
              </a:rPr>
              <a:t>Grazie per l’Attenzione</a:t>
            </a:r>
          </a:p>
        </p:txBody>
      </p:sp>
      <p:pic>
        <p:nvPicPr>
          <p:cNvPr id="7" name="Graphic 6" descr="Smiling Face with No Fill">
            <a:extLst>
              <a:ext uri="{FF2B5EF4-FFF2-40B4-BE49-F238E27FC236}">
                <a16:creationId xmlns:a16="http://schemas.microsoft.com/office/drawing/2014/main" id="{336310B3-761F-E90C-0F64-15155399917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0" y="503808"/>
            <a:ext cx="5850384" cy="5850384"/>
          </a:xfrm>
          <a:custGeom>
            <a:avLst/>
            <a:gdLst/>
            <a:ahLst/>
            <a:cxnLst/>
            <a:rect l="l" t="t" r="r" b="b"/>
            <a:pathLst>
              <a:path w="6094252" h="6857998">
                <a:moveTo>
                  <a:pt x="0" y="0"/>
                </a:moveTo>
                <a:lnTo>
                  <a:pt x="5898122" y="0"/>
                </a:lnTo>
                <a:cubicBezTo>
                  <a:pt x="6006442" y="0"/>
                  <a:pt x="6094252" y="87810"/>
                  <a:pt x="6094252" y="196130"/>
                </a:cubicBezTo>
                <a:lnTo>
                  <a:pt x="6094252" y="6661869"/>
                </a:lnTo>
                <a:cubicBezTo>
                  <a:pt x="6094252" y="6756649"/>
                  <a:pt x="6027023" y="6835726"/>
                  <a:pt x="5937649" y="6854015"/>
                </a:cubicBezTo>
                <a:lnTo>
                  <a:pt x="5898132" y="6857998"/>
                </a:lnTo>
                <a:lnTo>
                  <a:pt x="0" y="6857998"/>
                </a:lnTo>
                <a:close/>
              </a:path>
            </a:pathLst>
          </a:custGeom>
        </p:spPr>
      </p:pic>
      <p:sp>
        <p:nvSpPr>
          <p:cNvPr id="18" name="Oval 17">
            <a:extLst>
              <a:ext uri="{FF2B5EF4-FFF2-40B4-BE49-F238E27FC236}">
                <a16:creationId xmlns:a16="http://schemas.microsoft.com/office/drawing/2014/main" id="{528AA953-F4F9-4DC5-97C7-491F4AF937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97079" y="5607717"/>
            <a:ext cx="513442" cy="499514"/>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82246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FEF3C67-F6D3-BDAC-A1DE-BFD0F7DFA0C6}"/>
              </a:ext>
            </a:extLst>
          </p:cNvPr>
          <p:cNvSpPr>
            <a:spLocks noGrp="1"/>
          </p:cNvSpPr>
          <p:nvPr>
            <p:ph type="title"/>
          </p:nvPr>
        </p:nvSpPr>
        <p:spPr/>
        <p:txBody>
          <a:bodyPr/>
          <a:lstStyle/>
          <a:p>
            <a:r>
              <a:rPr lang="it-IT" dirty="0"/>
              <a:t>Il mondo </a:t>
            </a:r>
            <a:r>
              <a:rPr lang="it-IT" i="1" dirty="0"/>
              <a:t>Automotive</a:t>
            </a:r>
            <a:endParaRPr lang="it-IT" dirty="0"/>
          </a:p>
        </p:txBody>
      </p:sp>
      <p:sp>
        <p:nvSpPr>
          <p:cNvPr id="3" name="Segnaposto contenuto 2">
            <a:extLst>
              <a:ext uri="{FF2B5EF4-FFF2-40B4-BE49-F238E27FC236}">
                <a16:creationId xmlns:a16="http://schemas.microsoft.com/office/drawing/2014/main" id="{B3036D01-B533-90E2-DE80-3F392DF0D935}"/>
              </a:ext>
            </a:extLst>
          </p:cNvPr>
          <p:cNvSpPr>
            <a:spLocks noGrp="1"/>
          </p:cNvSpPr>
          <p:nvPr>
            <p:ph idx="1"/>
          </p:nvPr>
        </p:nvSpPr>
        <p:spPr/>
        <p:txBody>
          <a:bodyPr/>
          <a:lstStyle/>
          <a:p>
            <a:pPr marL="0" indent="0">
              <a:buNone/>
            </a:pPr>
            <a:r>
              <a:rPr lang="it-IT" dirty="0"/>
              <a:t>Negli ultimi anni ha visto l’introduzione di componenti elettronici all’interno delle automobili chiamati Electronic Control Unit (</a:t>
            </a:r>
            <a:r>
              <a:rPr lang="it-IT" b="1" dirty="0"/>
              <a:t>ECU)</a:t>
            </a:r>
          </a:p>
        </p:txBody>
      </p:sp>
      <p:pic>
        <p:nvPicPr>
          <p:cNvPr id="5" name="Immagine 4">
            <a:extLst>
              <a:ext uri="{FF2B5EF4-FFF2-40B4-BE49-F238E27FC236}">
                <a16:creationId xmlns:a16="http://schemas.microsoft.com/office/drawing/2014/main" id="{BB2D462A-3B56-E088-87C0-5DD7830DD4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93185" y="2854450"/>
            <a:ext cx="5405630" cy="3311628"/>
          </a:xfrm>
          <a:prstGeom prst="rect">
            <a:avLst/>
          </a:prstGeom>
        </p:spPr>
      </p:pic>
    </p:spTree>
    <p:extLst>
      <p:ext uri="{BB962C8B-B14F-4D97-AF65-F5344CB8AC3E}">
        <p14:creationId xmlns:p14="http://schemas.microsoft.com/office/powerpoint/2010/main" val="4153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4DE7FDF-C6CF-EC51-5175-3B1467C60215}"/>
              </a:ext>
            </a:extLst>
          </p:cNvPr>
          <p:cNvSpPr>
            <a:spLocks noGrp="1"/>
          </p:cNvSpPr>
          <p:nvPr>
            <p:ph type="title"/>
          </p:nvPr>
        </p:nvSpPr>
        <p:spPr/>
        <p:txBody>
          <a:bodyPr/>
          <a:lstStyle/>
          <a:p>
            <a:r>
              <a:rPr lang="it-IT" dirty="0"/>
              <a:t>Perché sono importanti le ECU?</a:t>
            </a:r>
          </a:p>
        </p:txBody>
      </p:sp>
      <p:sp>
        <p:nvSpPr>
          <p:cNvPr id="3" name="Segnaposto contenuto 2">
            <a:extLst>
              <a:ext uri="{FF2B5EF4-FFF2-40B4-BE49-F238E27FC236}">
                <a16:creationId xmlns:a16="http://schemas.microsoft.com/office/drawing/2014/main" id="{00EE7095-0219-E3B6-21B7-C9AE2087F381}"/>
              </a:ext>
            </a:extLst>
          </p:cNvPr>
          <p:cNvSpPr>
            <a:spLocks noGrp="1"/>
          </p:cNvSpPr>
          <p:nvPr>
            <p:ph idx="1"/>
          </p:nvPr>
        </p:nvSpPr>
        <p:spPr/>
        <p:txBody>
          <a:bodyPr/>
          <a:lstStyle/>
          <a:p>
            <a:pPr marL="0" indent="0">
              <a:buNone/>
            </a:pPr>
            <a:r>
              <a:rPr lang="it-IT" dirty="0"/>
              <a:t>Grazie alle </a:t>
            </a:r>
            <a:r>
              <a:rPr lang="it-IT" b="1" dirty="0"/>
              <a:t>ECU</a:t>
            </a:r>
            <a:r>
              <a:rPr lang="it-IT" dirty="0"/>
              <a:t> si possono realizzare molte tipologie di sistemi, tra cui:</a:t>
            </a:r>
          </a:p>
          <a:p>
            <a:r>
              <a:rPr lang="it-IT" dirty="0"/>
              <a:t>ADAS (Advanced Driver Assistance System)</a:t>
            </a:r>
          </a:p>
          <a:p>
            <a:r>
              <a:rPr lang="it-IT" dirty="0"/>
              <a:t>Sistemi </a:t>
            </a:r>
            <a:r>
              <a:rPr lang="it-IT" b="1" dirty="0"/>
              <a:t>X-by-</a:t>
            </a:r>
            <a:r>
              <a:rPr lang="it-IT" b="1" dirty="0" err="1"/>
              <a:t>Wire</a:t>
            </a:r>
            <a:endParaRPr lang="it-IT" b="1" dirty="0"/>
          </a:p>
          <a:p>
            <a:r>
              <a:rPr lang="it-IT" dirty="0"/>
              <a:t>Finestrini elettronici e regolazione degli specchietti</a:t>
            </a:r>
          </a:p>
          <a:p>
            <a:endParaRPr lang="it-IT" dirty="0"/>
          </a:p>
        </p:txBody>
      </p:sp>
      <p:pic>
        <p:nvPicPr>
          <p:cNvPr id="5" name="Immagine 4" descr="Immagine che contiene automobile, schermata, veicolo, Veicolo terrestre&#10;&#10;Descrizione generata automaticamente">
            <a:extLst>
              <a:ext uri="{FF2B5EF4-FFF2-40B4-BE49-F238E27FC236}">
                <a16:creationId xmlns:a16="http://schemas.microsoft.com/office/drawing/2014/main" id="{C06F8658-4B36-52CD-4072-6A5BAB2710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13120" y="3236877"/>
            <a:ext cx="5440680" cy="3444240"/>
          </a:xfrm>
          <a:prstGeom prst="rect">
            <a:avLst/>
          </a:prstGeom>
        </p:spPr>
      </p:pic>
      <p:pic>
        <p:nvPicPr>
          <p:cNvPr id="7" name="Immagine 6" descr="Immagine che contiene testo, schermata, simbolo, Carattere&#10;&#10;Descrizione generata automaticamente">
            <a:extLst>
              <a:ext uri="{FF2B5EF4-FFF2-40B4-BE49-F238E27FC236}">
                <a16:creationId xmlns:a16="http://schemas.microsoft.com/office/drawing/2014/main" id="{05F53F57-0158-AF7C-AC7B-2574922DB04D}"/>
              </a:ext>
            </a:extLst>
          </p:cNvPr>
          <p:cNvPicPr>
            <a:picLocks noChangeAspect="1"/>
          </p:cNvPicPr>
          <p:nvPr/>
        </p:nvPicPr>
        <p:blipFill rotWithShape="1">
          <a:blip r:embed="rId4">
            <a:extLst>
              <a:ext uri="{28A0092B-C50C-407E-A947-70E740481C1C}">
                <a14:useLocalDpi xmlns:a14="http://schemas.microsoft.com/office/drawing/2010/main" val="0"/>
              </a:ext>
            </a:extLst>
          </a:blip>
          <a:srcRect l="3676" r="4166" b="4650"/>
          <a:stretch/>
        </p:blipFill>
        <p:spPr>
          <a:xfrm>
            <a:off x="6241281" y="3135489"/>
            <a:ext cx="3093219" cy="3733800"/>
          </a:xfrm>
          <a:prstGeom prst="rect">
            <a:avLst/>
          </a:prstGeom>
        </p:spPr>
      </p:pic>
      <p:pic>
        <p:nvPicPr>
          <p:cNvPr id="9" name="Immagine 8" descr="Immagine che contiene Cellulare, Dispositivo elettronico, gadget, Dispositivo portatile per comunicazioni&#10;&#10;Descrizione generata automaticamente">
            <a:extLst>
              <a:ext uri="{FF2B5EF4-FFF2-40B4-BE49-F238E27FC236}">
                <a16:creationId xmlns:a16="http://schemas.microsoft.com/office/drawing/2014/main" id="{9A219952-6726-C401-41D7-FA1C57F306E0}"/>
              </a:ext>
            </a:extLst>
          </p:cNvPr>
          <p:cNvPicPr>
            <a:picLocks noChangeAspect="1"/>
          </p:cNvPicPr>
          <p:nvPr/>
        </p:nvPicPr>
        <p:blipFill rotWithShape="1">
          <a:blip r:embed="rId5">
            <a:extLst>
              <a:ext uri="{28A0092B-C50C-407E-A947-70E740481C1C}">
                <a14:useLocalDpi xmlns:a14="http://schemas.microsoft.com/office/drawing/2010/main" val="0"/>
              </a:ext>
            </a:extLst>
          </a:blip>
          <a:srcRect l="33333" t="5324" r="28055" b="2250"/>
          <a:stretch/>
        </p:blipFill>
        <p:spPr>
          <a:xfrm rot="5400000">
            <a:off x="5076825" y="2464471"/>
            <a:ext cx="2647950" cy="6338571"/>
          </a:xfrm>
          <a:prstGeom prst="rect">
            <a:avLst/>
          </a:prstGeom>
        </p:spPr>
      </p:pic>
    </p:spTree>
    <p:extLst>
      <p:ext uri="{BB962C8B-B14F-4D97-AF65-F5344CB8AC3E}">
        <p14:creationId xmlns:p14="http://schemas.microsoft.com/office/powerpoint/2010/main" val="3220434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500"/>
                                        <p:tgtEl>
                                          <p:spTgt spid="5"/>
                                        </p:tgtEl>
                                      </p:cBhvr>
                                    </p:animEffect>
                                    <p:set>
                                      <p:cBhvr>
                                        <p:cTn id="15" dur="1" fill="hold">
                                          <p:stCondLst>
                                            <p:cond delay="499"/>
                                          </p:stCondLst>
                                        </p:cTn>
                                        <p:tgtEl>
                                          <p:spTgt spid="5"/>
                                        </p:tgtEl>
                                        <p:attrNameLst>
                                          <p:attrName>style.visibility</p:attrName>
                                        </p:attrNameLst>
                                      </p:cBhvr>
                                      <p:to>
                                        <p:strVal val="hidden"/>
                                      </p:to>
                                    </p:set>
                                  </p:childTnLst>
                                </p:cTn>
                              </p:par>
                              <p:par>
                                <p:cTn id="16" presetID="10" presetClass="entr" presetSubtype="0" fill="hold" nodeType="with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fade">
                                      <p:cBhvr>
                                        <p:cTn id="18" dur="500"/>
                                        <p:tgtEl>
                                          <p:spTgt spid="3">
                                            <p:txEl>
                                              <p:pRg st="2" end="2"/>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xit" presetSubtype="0" fill="hold" nodeType="clickEffect">
                                  <p:stCondLst>
                                    <p:cond delay="0"/>
                                  </p:stCondLst>
                                  <p:childTnLst>
                                    <p:animEffect transition="out" filter="fade">
                                      <p:cBhvr>
                                        <p:cTn id="25" dur="500"/>
                                        <p:tgtEl>
                                          <p:spTgt spid="7"/>
                                        </p:tgtEl>
                                      </p:cBhvr>
                                    </p:animEffect>
                                    <p:set>
                                      <p:cBhvr>
                                        <p:cTn id="26" dur="1" fill="hold">
                                          <p:stCondLst>
                                            <p:cond delay="499"/>
                                          </p:stCondLst>
                                        </p:cTn>
                                        <p:tgtEl>
                                          <p:spTgt spid="7"/>
                                        </p:tgtEl>
                                        <p:attrNameLst>
                                          <p:attrName>style.visibility</p:attrName>
                                        </p:attrNameLst>
                                      </p:cBhvr>
                                      <p:to>
                                        <p:strVal val="hidden"/>
                                      </p:to>
                                    </p:set>
                                  </p:childTnLst>
                                </p:cTn>
                              </p:par>
                              <p:par>
                                <p:cTn id="27" presetID="10" presetClass="entr" presetSubtype="0" fill="hold" nodeType="with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animEffect transition="in" filter="fade">
                                      <p:cBhvr>
                                        <p:cTn id="29" dur="500"/>
                                        <p:tgtEl>
                                          <p:spTgt spid="3">
                                            <p:txEl>
                                              <p:pRg st="3" end="3"/>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F2C6154-11C9-0759-4401-79D5B1BE3353}"/>
              </a:ext>
            </a:extLst>
          </p:cNvPr>
          <p:cNvSpPr>
            <a:spLocks noGrp="1"/>
          </p:cNvSpPr>
          <p:nvPr>
            <p:ph type="title"/>
          </p:nvPr>
        </p:nvSpPr>
        <p:spPr>
          <a:xfrm>
            <a:off x="838200" y="318472"/>
            <a:ext cx="10515600" cy="1325563"/>
          </a:xfrm>
        </p:spPr>
        <p:txBody>
          <a:bodyPr/>
          <a:lstStyle/>
          <a:p>
            <a:r>
              <a:rPr lang="it-IT" dirty="0"/>
              <a:t>Categorie di Sistemi Automotive</a:t>
            </a:r>
          </a:p>
        </p:txBody>
      </p:sp>
      <p:graphicFrame>
        <p:nvGraphicFramePr>
          <p:cNvPr id="14" name="Segnaposto contenuto 2">
            <a:extLst>
              <a:ext uri="{FF2B5EF4-FFF2-40B4-BE49-F238E27FC236}">
                <a16:creationId xmlns:a16="http://schemas.microsoft.com/office/drawing/2014/main" id="{9451C53B-A4A8-CD4F-51D6-C2D0D785A739}"/>
              </a:ext>
            </a:extLst>
          </p:cNvPr>
          <p:cNvGraphicFramePr>
            <a:graphicFrameLocks/>
          </p:cNvGraphicFramePr>
          <p:nvPr>
            <p:extLst>
              <p:ext uri="{D42A27DB-BD31-4B8C-83A1-F6EECF244321}">
                <p14:modId xmlns:p14="http://schemas.microsoft.com/office/powerpoint/2010/main" val="189616750"/>
              </p:ext>
            </p:extLst>
          </p:nvPr>
        </p:nvGraphicFramePr>
        <p:xfrm>
          <a:off x="695908" y="1644035"/>
          <a:ext cx="10515600" cy="380504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52539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4AC6B390-BC59-4F1D-A0EE-D71A92F0A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Freeform: Shape 21">
            <a:extLst>
              <a:ext uri="{FF2B5EF4-FFF2-40B4-BE49-F238E27FC236}">
                <a16:creationId xmlns:a16="http://schemas.microsoft.com/office/drawing/2014/main" id="{B6C60D79-16F1-4C4B-B7E3-7634E7069C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19137"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Segnaposto contenuto 4" descr="Immagine che contiene veicolo, ruota, Veicolo terrestre, trasporto&#10;&#10;Descrizione generata automaticamente">
            <a:extLst>
              <a:ext uri="{FF2B5EF4-FFF2-40B4-BE49-F238E27FC236}">
                <a16:creationId xmlns:a16="http://schemas.microsoft.com/office/drawing/2014/main" id="{7E77C688-1BE6-CB68-9B4D-8D1002256B6F}"/>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541053" y="1580987"/>
            <a:ext cx="4777381" cy="3523318"/>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p:spPr>
      </p:pic>
      <p:sp>
        <p:nvSpPr>
          <p:cNvPr id="24" name="Arc 23">
            <a:extLst>
              <a:ext uri="{FF2B5EF4-FFF2-40B4-BE49-F238E27FC236}">
                <a16:creationId xmlns:a16="http://schemas.microsoft.com/office/drawing/2014/main" id="{426B127E-6498-4C77-9C9D-4553A5113B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02050" y="650160"/>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olo 1">
            <a:extLst>
              <a:ext uri="{FF2B5EF4-FFF2-40B4-BE49-F238E27FC236}">
                <a16:creationId xmlns:a16="http://schemas.microsoft.com/office/drawing/2014/main" id="{25237E4C-BC7B-03F9-1BFE-6F2FF99D832F}"/>
              </a:ext>
            </a:extLst>
          </p:cNvPr>
          <p:cNvSpPr>
            <a:spLocks noGrp="1"/>
          </p:cNvSpPr>
          <p:nvPr>
            <p:ph type="title"/>
          </p:nvPr>
        </p:nvSpPr>
        <p:spPr>
          <a:xfrm>
            <a:off x="838201" y="479493"/>
            <a:ext cx="5257800" cy="1325563"/>
          </a:xfrm>
        </p:spPr>
        <p:txBody>
          <a:bodyPr vert="horz" lIns="91440" tIns="45720" rIns="91440" bIns="45720" rtlCol="0" anchor="ctr">
            <a:normAutofit/>
          </a:bodyPr>
          <a:lstStyle/>
          <a:p>
            <a:r>
              <a:rPr lang="en-US" kern="1200" dirty="0" err="1">
                <a:solidFill>
                  <a:schemeClr val="tx1"/>
                </a:solidFill>
                <a:latin typeface="+mj-lt"/>
                <a:ea typeface="+mj-ea"/>
                <a:cs typeface="+mj-cs"/>
              </a:rPr>
              <a:t>Quante</a:t>
            </a:r>
            <a:r>
              <a:rPr lang="en-US" kern="1200" dirty="0">
                <a:solidFill>
                  <a:schemeClr val="tx1"/>
                </a:solidFill>
                <a:latin typeface="+mj-lt"/>
                <a:ea typeface="+mj-ea"/>
                <a:cs typeface="+mj-cs"/>
              </a:rPr>
              <a:t> </a:t>
            </a:r>
            <a:r>
              <a:rPr lang="en-US" b="1" kern="1200" dirty="0">
                <a:solidFill>
                  <a:schemeClr val="tx1"/>
                </a:solidFill>
                <a:latin typeface="+mj-lt"/>
                <a:ea typeface="+mj-ea"/>
                <a:cs typeface="+mj-cs"/>
              </a:rPr>
              <a:t>ECU</a:t>
            </a:r>
            <a:r>
              <a:rPr lang="en-US" kern="1200" dirty="0">
                <a:solidFill>
                  <a:schemeClr val="tx1"/>
                </a:solidFill>
                <a:latin typeface="+mj-lt"/>
                <a:ea typeface="+mj-ea"/>
                <a:cs typeface="+mj-cs"/>
              </a:rPr>
              <a:t> ci </a:t>
            </a:r>
            <a:r>
              <a:rPr lang="en-US" kern="1200" dirty="0" err="1">
                <a:solidFill>
                  <a:schemeClr val="tx1"/>
                </a:solidFill>
                <a:latin typeface="+mj-lt"/>
                <a:ea typeface="+mj-ea"/>
                <a:cs typeface="+mj-cs"/>
              </a:rPr>
              <a:t>sono</a:t>
            </a:r>
            <a:r>
              <a:rPr lang="en-US" kern="1200" dirty="0">
                <a:solidFill>
                  <a:schemeClr val="tx1"/>
                </a:solidFill>
                <a:latin typeface="+mj-lt"/>
                <a:ea typeface="+mj-ea"/>
                <a:cs typeface="+mj-cs"/>
              </a:rPr>
              <a:t>   in un auto?</a:t>
            </a:r>
          </a:p>
        </p:txBody>
      </p:sp>
      <p:sp>
        <p:nvSpPr>
          <p:cNvPr id="6" name="CasellaDiTesto 5">
            <a:extLst>
              <a:ext uri="{FF2B5EF4-FFF2-40B4-BE49-F238E27FC236}">
                <a16:creationId xmlns:a16="http://schemas.microsoft.com/office/drawing/2014/main" id="{6C536C67-4A88-6AD5-AB81-17B93932A914}"/>
              </a:ext>
            </a:extLst>
          </p:cNvPr>
          <p:cNvSpPr txBox="1"/>
          <p:nvPr/>
        </p:nvSpPr>
        <p:spPr>
          <a:xfrm>
            <a:off x="838201" y="1984443"/>
            <a:ext cx="5257800" cy="4192520"/>
          </a:xfrm>
          <a:prstGeom prst="rect">
            <a:avLst/>
          </a:prstGeom>
        </p:spPr>
        <p:txBody>
          <a:bodyPr vert="horz" lIns="91440" tIns="45720" rIns="91440" bIns="45720" rtlCol="0">
            <a:normAutofit/>
          </a:bodyPr>
          <a:lstStyle/>
          <a:p>
            <a:pPr>
              <a:lnSpc>
                <a:spcPct val="90000"/>
              </a:lnSpc>
              <a:spcAft>
                <a:spcPts val="600"/>
              </a:spcAft>
            </a:pPr>
            <a:r>
              <a:rPr lang="it-IT" sz="2400" dirty="0"/>
              <a:t>In media ce ne sono tra le 40 e le 100!</a:t>
            </a:r>
          </a:p>
          <a:p>
            <a:pPr indent="-228600">
              <a:lnSpc>
                <a:spcPct val="90000"/>
              </a:lnSpc>
              <a:spcAft>
                <a:spcPts val="600"/>
              </a:spcAft>
              <a:buFont typeface="Arial" panose="020B0604020202020204" pitchFamily="34" charset="0"/>
              <a:buChar char="•"/>
            </a:pPr>
            <a:endParaRPr lang="it-IT" sz="2400" dirty="0"/>
          </a:p>
          <a:p>
            <a:pPr indent="-228600">
              <a:lnSpc>
                <a:spcPct val="90000"/>
              </a:lnSpc>
              <a:spcAft>
                <a:spcPts val="600"/>
              </a:spcAft>
              <a:buFont typeface="Arial" panose="020B0604020202020204" pitchFamily="34" charset="0"/>
              <a:buChar char="•"/>
            </a:pPr>
            <a:endParaRPr lang="it-IT" sz="2400" dirty="0"/>
          </a:p>
          <a:p>
            <a:pPr>
              <a:lnSpc>
                <a:spcPct val="90000"/>
              </a:lnSpc>
              <a:spcAft>
                <a:spcPts val="600"/>
              </a:spcAft>
            </a:pPr>
            <a:r>
              <a:rPr lang="it-IT" sz="2400" dirty="0"/>
              <a:t>Devono essere in grado di comunicare tra loro in maniera veloce e affidabile</a:t>
            </a:r>
          </a:p>
          <a:p>
            <a:pPr>
              <a:lnSpc>
                <a:spcPct val="90000"/>
              </a:lnSpc>
              <a:spcAft>
                <a:spcPts val="600"/>
              </a:spcAft>
            </a:pPr>
            <a:endParaRPr lang="it-IT" sz="2400" dirty="0"/>
          </a:p>
          <a:p>
            <a:pPr>
              <a:lnSpc>
                <a:spcPct val="90000"/>
              </a:lnSpc>
              <a:spcAft>
                <a:spcPts val="600"/>
              </a:spcAft>
            </a:pPr>
            <a:r>
              <a:rPr lang="it-IT" sz="2400" dirty="0"/>
              <a:t>Necessari dei </a:t>
            </a:r>
            <a:r>
              <a:rPr lang="it-IT" sz="2400" b="1" dirty="0"/>
              <a:t>protocolli</a:t>
            </a:r>
          </a:p>
        </p:txBody>
      </p:sp>
    </p:spTree>
    <p:extLst>
      <p:ext uri="{BB962C8B-B14F-4D97-AF65-F5344CB8AC3E}">
        <p14:creationId xmlns:p14="http://schemas.microsoft.com/office/powerpoint/2010/main" val="18072689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3" end="3"/>
                                            </p:txEl>
                                          </p:spTgt>
                                        </p:tgtEl>
                                        <p:attrNameLst>
                                          <p:attrName>style.visibility</p:attrName>
                                        </p:attrNameLst>
                                      </p:cBhvr>
                                      <p:to>
                                        <p:strVal val="visible"/>
                                      </p:to>
                                    </p:set>
                                    <p:animEffect transition="in" filter="fade">
                                      <p:cBhvr>
                                        <p:cTn id="12" dur="500"/>
                                        <p:tgtEl>
                                          <p:spTgt spid="6">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5" end="5"/>
                                            </p:txEl>
                                          </p:spTgt>
                                        </p:tgtEl>
                                        <p:attrNameLst>
                                          <p:attrName>style.visibility</p:attrName>
                                        </p:attrNameLst>
                                      </p:cBhvr>
                                      <p:to>
                                        <p:strVal val="visible"/>
                                      </p:to>
                                    </p:set>
                                    <p:animEffect transition="in" filter="fade">
                                      <p:cBhvr>
                                        <p:cTn id="17" dur="500"/>
                                        <p:tgtEl>
                                          <p:spTgt spid="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8A7BA06D-B3FF-4E91-8639-B4569AE3AA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8695" y="1"/>
            <a:ext cx="1135066" cy="477997"/>
          </a:xfrm>
          <a:custGeom>
            <a:avLst/>
            <a:gdLst/>
            <a:ahLst/>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Arc 11">
            <a:extLst>
              <a:ext uri="{FF2B5EF4-FFF2-40B4-BE49-F238E27FC236}">
                <a16:creationId xmlns:a16="http://schemas.microsoft.com/office/drawing/2014/main" id="{2B30C86D-5A07-48BC-9C9D-6F9A2DB1E9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useBgFill="1">
        <p:nvSpPr>
          <p:cNvPr id="14" name="Rectangle 13">
            <a:extLst>
              <a:ext uri="{FF2B5EF4-FFF2-40B4-BE49-F238E27FC236}">
                <a16:creationId xmlns:a16="http://schemas.microsoft.com/office/drawing/2014/main" id="{8930EBA3-4D2E-42E8-B828-834555328D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Arc 15">
            <a:extLst>
              <a:ext uri="{FF2B5EF4-FFF2-40B4-BE49-F238E27FC236}">
                <a16:creationId xmlns:a16="http://schemas.microsoft.com/office/drawing/2014/main" id="{E58B2195-5055-402F-A3E7-53FF0E4980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25836" y="775849"/>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olo 1">
            <a:extLst>
              <a:ext uri="{FF2B5EF4-FFF2-40B4-BE49-F238E27FC236}">
                <a16:creationId xmlns:a16="http://schemas.microsoft.com/office/drawing/2014/main" id="{40DE8B9B-A902-942D-8A2B-B26E9110A9AE}"/>
              </a:ext>
            </a:extLst>
          </p:cNvPr>
          <p:cNvSpPr>
            <a:spLocks noGrp="1"/>
          </p:cNvSpPr>
          <p:nvPr>
            <p:ph type="title"/>
          </p:nvPr>
        </p:nvSpPr>
        <p:spPr>
          <a:xfrm>
            <a:off x="6417732" y="957715"/>
            <a:ext cx="5130798" cy="2750419"/>
          </a:xfrm>
        </p:spPr>
        <p:txBody>
          <a:bodyPr vert="horz" lIns="91440" tIns="45720" rIns="91440" bIns="45720" rtlCol="0" anchor="b">
            <a:normAutofit/>
          </a:bodyPr>
          <a:lstStyle/>
          <a:p>
            <a:pPr algn="ctr"/>
            <a:r>
              <a:rPr lang="it-IT" sz="6000" kern="1200" dirty="0">
                <a:solidFill>
                  <a:schemeClr val="tx1"/>
                </a:solidFill>
                <a:latin typeface="+mj-lt"/>
                <a:ea typeface="+mj-ea"/>
                <a:cs typeface="+mj-cs"/>
              </a:rPr>
              <a:t>Protocolli Automotive più Diffusi</a:t>
            </a:r>
          </a:p>
        </p:txBody>
      </p:sp>
      <p:pic>
        <p:nvPicPr>
          <p:cNvPr id="7" name="Graphic 6">
            <a:extLst>
              <a:ext uri="{FF2B5EF4-FFF2-40B4-BE49-F238E27FC236}">
                <a16:creationId xmlns:a16="http://schemas.microsoft.com/office/drawing/2014/main" id="{2A942873-94BB-020F-7A59-F8A1A05B1E2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83674" y="1395269"/>
            <a:ext cx="5850384" cy="4067461"/>
          </a:xfrm>
          <a:custGeom>
            <a:avLst/>
            <a:gdLst/>
            <a:ahLst/>
            <a:cxnLst/>
            <a:rect l="l" t="t" r="r" b="b"/>
            <a:pathLst>
              <a:path w="6094252" h="6857998">
                <a:moveTo>
                  <a:pt x="0" y="0"/>
                </a:moveTo>
                <a:lnTo>
                  <a:pt x="5898122" y="0"/>
                </a:lnTo>
                <a:cubicBezTo>
                  <a:pt x="6006442" y="0"/>
                  <a:pt x="6094252" y="87810"/>
                  <a:pt x="6094252" y="196130"/>
                </a:cubicBezTo>
                <a:lnTo>
                  <a:pt x="6094252" y="6661869"/>
                </a:lnTo>
                <a:cubicBezTo>
                  <a:pt x="6094252" y="6756649"/>
                  <a:pt x="6027023" y="6835726"/>
                  <a:pt x="5937649" y="6854015"/>
                </a:cubicBezTo>
                <a:lnTo>
                  <a:pt x="5898132" y="6857998"/>
                </a:lnTo>
                <a:lnTo>
                  <a:pt x="0" y="6857998"/>
                </a:lnTo>
                <a:close/>
              </a:path>
            </a:pathLst>
          </a:custGeom>
        </p:spPr>
      </p:pic>
      <p:sp>
        <p:nvSpPr>
          <p:cNvPr id="18" name="Oval 17">
            <a:extLst>
              <a:ext uri="{FF2B5EF4-FFF2-40B4-BE49-F238E27FC236}">
                <a16:creationId xmlns:a16="http://schemas.microsoft.com/office/drawing/2014/main" id="{528AA953-F4F9-4DC5-97C7-491F4AF937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97079" y="5607717"/>
            <a:ext cx="513442" cy="499514"/>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02731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DA1F35B-C8F7-4A5A-9339-7DA4D785B3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Arc 10">
            <a:extLst>
              <a:ext uri="{FF2B5EF4-FFF2-40B4-BE49-F238E27FC236}">
                <a16:creationId xmlns:a16="http://schemas.microsoft.com/office/drawing/2014/main" id="{B2D4AD41-40DA-4A81-92F5-B6E3BA1ED8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746107">
            <a:off x="8175088" y="457951"/>
            <a:ext cx="2987899" cy="2987899"/>
          </a:xfrm>
          <a:prstGeom prst="arc">
            <a:avLst>
              <a:gd name="adj1" fmla="val 14612914"/>
              <a:gd name="adj2" fmla="val 0"/>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olo 1">
            <a:extLst>
              <a:ext uri="{FF2B5EF4-FFF2-40B4-BE49-F238E27FC236}">
                <a16:creationId xmlns:a16="http://schemas.microsoft.com/office/drawing/2014/main" id="{FA6281AC-C6A8-4BD4-7D97-15DC0B545641}"/>
              </a:ext>
            </a:extLst>
          </p:cNvPr>
          <p:cNvSpPr>
            <a:spLocks noGrp="1"/>
          </p:cNvSpPr>
          <p:nvPr>
            <p:ph type="title"/>
          </p:nvPr>
        </p:nvSpPr>
        <p:spPr>
          <a:xfrm>
            <a:off x="838200" y="365125"/>
            <a:ext cx="10515600" cy="1325563"/>
          </a:xfrm>
        </p:spPr>
        <p:txBody>
          <a:bodyPr>
            <a:normAutofit/>
          </a:bodyPr>
          <a:lstStyle/>
          <a:p>
            <a:r>
              <a:rPr lang="it-IT" dirty="0"/>
              <a:t>Confronto tra i Protocolli Automotive</a:t>
            </a:r>
          </a:p>
        </p:txBody>
      </p:sp>
      <p:graphicFrame>
        <p:nvGraphicFramePr>
          <p:cNvPr id="4" name="Segnaposto contenuto 3">
            <a:extLst>
              <a:ext uri="{FF2B5EF4-FFF2-40B4-BE49-F238E27FC236}">
                <a16:creationId xmlns:a16="http://schemas.microsoft.com/office/drawing/2014/main" id="{EB6A5B03-9B64-DE70-D3DE-BCE1B329D28C}"/>
              </a:ext>
            </a:extLst>
          </p:cNvPr>
          <p:cNvGraphicFramePr>
            <a:graphicFrameLocks noGrp="1"/>
          </p:cNvGraphicFramePr>
          <p:nvPr>
            <p:ph idx="1"/>
            <p:extLst>
              <p:ext uri="{D42A27DB-BD31-4B8C-83A1-F6EECF244321}">
                <p14:modId xmlns:p14="http://schemas.microsoft.com/office/powerpoint/2010/main" val="1014625552"/>
              </p:ext>
            </p:extLst>
          </p:nvPr>
        </p:nvGraphicFramePr>
        <p:xfrm>
          <a:off x="626166" y="1738842"/>
          <a:ext cx="10515601" cy="3661725"/>
        </p:xfrm>
        <a:graphic>
          <a:graphicData uri="http://schemas.openxmlformats.org/drawingml/2006/table">
            <a:tbl>
              <a:tblPr firstRow="1" firstCol="1" bandRow="1">
                <a:tableStyleId>{5C22544A-7EE6-4342-B048-85BDC9FD1C3A}</a:tableStyleId>
              </a:tblPr>
              <a:tblGrid>
                <a:gridCol w="2080177">
                  <a:extLst>
                    <a:ext uri="{9D8B030D-6E8A-4147-A177-3AD203B41FA5}">
                      <a16:colId xmlns:a16="http://schemas.microsoft.com/office/drawing/2014/main" val="174506906"/>
                    </a:ext>
                  </a:extLst>
                </a:gridCol>
                <a:gridCol w="2214012">
                  <a:extLst>
                    <a:ext uri="{9D8B030D-6E8A-4147-A177-3AD203B41FA5}">
                      <a16:colId xmlns:a16="http://schemas.microsoft.com/office/drawing/2014/main" val="9519848"/>
                    </a:ext>
                  </a:extLst>
                </a:gridCol>
                <a:gridCol w="2214012">
                  <a:extLst>
                    <a:ext uri="{9D8B030D-6E8A-4147-A177-3AD203B41FA5}">
                      <a16:colId xmlns:a16="http://schemas.microsoft.com/office/drawing/2014/main" val="3731452059"/>
                    </a:ext>
                  </a:extLst>
                </a:gridCol>
                <a:gridCol w="1640434">
                  <a:extLst>
                    <a:ext uri="{9D8B030D-6E8A-4147-A177-3AD203B41FA5}">
                      <a16:colId xmlns:a16="http://schemas.microsoft.com/office/drawing/2014/main" val="3607774184"/>
                    </a:ext>
                  </a:extLst>
                </a:gridCol>
                <a:gridCol w="2366966">
                  <a:extLst>
                    <a:ext uri="{9D8B030D-6E8A-4147-A177-3AD203B41FA5}">
                      <a16:colId xmlns:a16="http://schemas.microsoft.com/office/drawing/2014/main" val="1800931601"/>
                    </a:ext>
                  </a:extLst>
                </a:gridCol>
              </a:tblGrid>
              <a:tr h="605699">
                <a:tc>
                  <a:txBody>
                    <a:bodyPr/>
                    <a:lstStyle/>
                    <a:p>
                      <a:endParaRPr lang="it-IT" sz="2700"/>
                    </a:p>
                  </a:txBody>
                  <a:tcPr marL="137659" marR="137659" marT="68829" marB="68829"/>
                </a:tc>
                <a:tc>
                  <a:txBody>
                    <a:bodyPr/>
                    <a:lstStyle/>
                    <a:p>
                      <a:r>
                        <a:rPr lang="it-IT" sz="2700"/>
                        <a:t>CAN</a:t>
                      </a:r>
                    </a:p>
                  </a:txBody>
                  <a:tcPr marL="137659" marR="137659" marT="68829" marB="68829"/>
                </a:tc>
                <a:tc>
                  <a:txBody>
                    <a:bodyPr/>
                    <a:lstStyle/>
                    <a:p>
                      <a:r>
                        <a:rPr lang="it-IT" sz="2700"/>
                        <a:t>FlexRay</a:t>
                      </a:r>
                    </a:p>
                  </a:txBody>
                  <a:tcPr marL="137659" marR="137659" marT="68829" marB="68829"/>
                </a:tc>
                <a:tc>
                  <a:txBody>
                    <a:bodyPr/>
                    <a:lstStyle/>
                    <a:p>
                      <a:r>
                        <a:rPr lang="it-IT" sz="2700"/>
                        <a:t>LIN</a:t>
                      </a:r>
                    </a:p>
                  </a:txBody>
                  <a:tcPr marL="137659" marR="137659" marT="68829" marB="68829"/>
                </a:tc>
                <a:tc>
                  <a:txBody>
                    <a:bodyPr/>
                    <a:lstStyle/>
                    <a:p>
                      <a:r>
                        <a:rPr lang="it-IT" sz="2700"/>
                        <a:t>MOST</a:t>
                      </a:r>
                    </a:p>
                  </a:txBody>
                  <a:tcPr marL="137659" marR="137659" marT="68829" marB="68829"/>
                </a:tc>
                <a:extLst>
                  <a:ext uri="{0D108BD9-81ED-4DB2-BD59-A6C34878D82A}">
                    <a16:rowId xmlns:a16="http://schemas.microsoft.com/office/drawing/2014/main" val="463623640"/>
                  </a:ext>
                </a:extLst>
              </a:tr>
              <a:tr h="1018675">
                <a:tc>
                  <a:txBody>
                    <a:bodyPr/>
                    <a:lstStyle/>
                    <a:p>
                      <a:r>
                        <a:rPr lang="it-IT" sz="2700"/>
                        <a:t>Velocità MAX</a:t>
                      </a:r>
                    </a:p>
                  </a:txBody>
                  <a:tcPr marL="137659" marR="137659" marT="68829" marB="68829"/>
                </a:tc>
                <a:tc>
                  <a:txBody>
                    <a:bodyPr/>
                    <a:lstStyle/>
                    <a:p>
                      <a:r>
                        <a:rPr lang="it-IT" sz="2700"/>
                        <a:t>1 Mb/s</a:t>
                      </a:r>
                    </a:p>
                  </a:txBody>
                  <a:tcPr marL="137659" marR="137659" marT="68829" marB="68829"/>
                </a:tc>
                <a:tc>
                  <a:txBody>
                    <a:bodyPr/>
                    <a:lstStyle/>
                    <a:p>
                      <a:r>
                        <a:rPr lang="it-IT" sz="2700"/>
                        <a:t>10 Mb/s</a:t>
                      </a:r>
                    </a:p>
                  </a:txBody>
                  <a:tcPr marL="137659" marR="137659" marT="68829" marB="68829"/>
                </a:tc>
                <a:tc>
                  <a:txBody>
                    <a:bodyPr/>
                    <a:lstStyle/>
                    <a:p>
                      <a:r>
                        <a:rPr lang="it-IT" sz="2700"/>
                        <a:t>20 Kb/s</a:t>
                      </a:r>
                    </a:p>
                  </a:txBody>
                  <a:tcPr marL="137659" marR="137659" marT="68829" marB="68829"/>
                </a:tc>
                <a:tc>
                  <a:txBody>
                    <a:bodyPr/>
                    <a:lstStyle/>
                    <a:p>
                      <a:r>
                        <a:rPr lang="it-IT" sz="2700"/>
                        <a:t>50 Mb/s</a:t>
                      </a:r>
                    </a:p>
                  </a:txBody>
                  <a:tcPr marL="137659" marR="137659" marT="68829" marB="68829"/>
                </a:tc>
                <a:extLst>
                  <a:ext uri="{0D108BD9-81ED-4DB2-BD59-A6C34878D82A}">
                    <a16:rowId xmlns:a16="http://schemas.microsoft.com/office/drawing/2014/main" val="136810910"/>
                  </a:ext>
                </a:extLst>
              </a:tr>
              <a:tr h="605699">
                <a:tc>
                  <a:txBody>
                    <a:bodyPr/>
                    <a:lstStyle/>
                    <a:p>
                      <a:r>
                        <a:rPr lang="it-IT" sz="2700" dirty="0"/>
                        <a:t>Costo</a:t>
                      </a:r>
                    </a:p>
                  </a:txBody>
                  <a:tcPr marL="137659" marR="137659" marT="68829" marB="68829"/>
                </a:tc>
                <a:tc>
                  <a:txBody>
                    <a:bodyPr/>
                    <a:lstStyle/>
                    <a:p>
                      <a:r>
                        <a:rPr lang="it-IT" sz="2700"/>
                        <a:t>$$</a:t>
                      </a:r>
                    </a:p>
                  </a:txBody>
                  <a:tcPr marL="137659" marR="137659" marT="68829" marB="68829"/>
                </a:tc>
                <a:tc>
                  <a:txBody>
                    <a:bodyPr/>
                    <a:lstStyle/>
                    <a:p>
                      <a:r>
                        <a:rPr lang="it-IT" sz="2700"/>
                        <a:t>$$$</a:t>
                      </a:r>
                    </a:p>
                  </a:txBody>
                  <a:tcPr marL="137659" marR="137659" marT="68829" marB="68829"/>
                </a:tc>
                <a:tc>
                  <a:txBody>
                    <a:bodyPr/>
                    <a:lstStyle/>
                    <a:p>
                      <a:r>
                        <a:rPr lang="it-IT" sz="2700"/>
                        <a:t>$</a:t>
                      </a:r>
                    </a:p>
                  </a:txBody>
                  <a:tcPr marL="137659" marR="137659" marT="68829" marB="68829"/>
                </a:tc>
                <a:tc>
                  <a:txBody>
                    <a:bodyPr/>
                    <a:lstStyle/>
                    <a:p>
                      <a:r>
                        <a:rPr lang="it-IT" sz="2700"/>
                        <a:t>$$$$</a:t>
                      </a:r>
                    </a:p>
                  </a:txBody>
                  <a:tcPr marL="137659" marR="137659" marT="68829" marB="68829"/>
                </a:tc>
                <a:extLst>
                  <a:ext uri="{0D108BD9-81ED-4DB2-BD59-A6C34878D82A}">
                    <a16:rowId xmlns:a16="http://schemas.microsoft.com/office/drawing/2014/main" val="581520665"/>
                  </a:ext>
                </a:extLst>
              </a:tr>
              <a:tr h="1431652">
                <a:tc>
                  <a:txBody>
                    <a:bodyPr/>
                    <a:lstStyle/>
                    <a:p>
                      <a:r>
                        <a:rPr lang="it-IT" sz="2700" dirty="0"/>
                        <a:t>Categoria in cui più utilizzato</a:t>
                      </a:r>
                    </a:p>
                  </a:txBody>
                  <a:tcPr marL="137659" marR="137659" marT="68829" marB="68829"/>
                </a:tc>
                <a:tc>
                  <a:txBody>
                    <a:bodyPr/>
                    <a:lstStyle/>
                    <a:p>
                      <a:r>
                        <a:rPr lang="it-IT" sz="2700"/>
                        <a:t>Powertrain, Chassis</a:t>
                      </a:r>
                    </a:p>
                  </a:txBody>
                  <a:tcPr marL="137659" marR="137659" marT="68829" marB="68829"/>
                </a:tc>
                <a:tc>
                  <a:txBody>
                    <a:bodyPr/>
                    <a:lstStyle/>
                    <a:p>
                      <a:r>
                        <a:rPr lang="it-IT" sz="2700"/>
                        <a:t>Powertrain, Chassis</a:t>
                      </a:r>
                    </a:p>
                  </a:txBody>
                  <a:tcPr marL="137659" marR="137659" marT="68829" marB="68829"/>
                </a:tc>
                <a:tc>
                  <a:txBody>
                    <a:bodyPr/>
                    <a:lstStyle/>
                    <a:p>
                      <a:r>
                        <a:rPr lang="it-IT" sz="2700"/>
                        <a:t>Body</a:t>
                      </a:r>
                    </a:p>
                  </a:txBody>
                  <a:tcPr marL="137659" marR="137659" marT="68829" marB="68829"/>
                </a:tc>
                <a:tc>
                  <a:txBody>
                    <a:bodyPr/>
                    <a:lstStyle/>
                    <a:p>
                      <a:r>
                        <a:rPr lang="it-IT" sz="2700" dirty="0"/>
                        <a:t>Infotainment</a:t>
                      </a:r>
                    </a:p>
                  </a:txBody>
                  <a:tcPr marL="137659" marR="137659" marT="68829" marB="68829"/>
                </a:tc>
                <a:extLst>
                  <a:ext uri="{0D108BD9-81ED-4DB2-BD59-A6C34878D82A}">
                    <a16:rowId xmlns:a16="http://schemas.microsoft.com/office/drawing/2014/main" val="3252039997"/>
                  </a:ext>
                </a:extLst>
              </a:tr>
            </a:tbl>
          </a:graphicData>
        </a:graphic>
      </p:graphicFrame>
      <p:pic>
        <p:nvPicPr>
          <p:cNvPr id="3" name="Immagine 2" descr="Immagine che contiene Elementi grafici, grafica, Carattere, design&#10;&#10;Descrizione generata automaticamente">
            <a:extLst>
              <a:ext uri="{FF2B5EF4-FFF2-40B4-BE49-F238E27FC236}">
                <a16:creationId xmlns:a16="http://schemas.microsoft.com/office/drawing/2014/main" id="{04595511-FF0C-B0DA-DBB1-9630284C25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56688" y="5400567"/>
            <a:ext cx="1944000" cy="972000"/>
          </a:xfrm>
          <a:custGeom>
            <a:avLst/>
            <a:gdLst/>
            <a:ahLst/>
            <a:cxnLst/>
            <a:rect l="l" t="t" r="r" b="b"/>
            <a:pathLst>
              <a:path w="2565029" h="2588972">
                <a:moveTo>
                  <a:pt x="69897" y="0"/>
                </a:moveTo>
                <a:lnTo>
                  <a:pt x="2495132" y="0"/>
                </a:lnTo>
                <a:cubicBezTo>
                  <a:pt x="2533735" y="0"/>
                  <a:pt x="2565029" y="31294"/>
                  <a:pt x="2565029" y="69897"/>
                </a:cubicBezTo>
                <a:lnTo>
                  <a:pt x="2565029" y="2519075"/>
                </a:lnTo>
                <a:cubicBezTo>
                  <a:pt x="2565029" y="2557678"/>
                  <a:pt x="2533735" y="2588972"/>
                  <a:pt x="2495132" y="2588972"/>
                </a:cubicBezTo>
                <a:lnTo>
                  <a:pt x="69897" y="2588972"/>
                </a:lnTo>
                <a:cubicBezTo>
                  <a:pt x="31294" y="2588972"/>
                  <a:pt x="0" y="2557678"/>
                  <a:pt x="0" y="2519075"/>
                </a:cubicBezTo>
                <a:lnTo>
                  <a:pt x="0" y="69897"/>
                </a:lnTo>
                <a:cubicBezTo>
                  <a:pt x="0" y="31294"/>
                  <a:pt x="31294" y="0"/>
                  <a:pt x="69897" y="0"/>
                </a:cubicBezTo>
                <a:close/>
              </a:path>
            </a:pathLst>
          </a:custGeom>
        </p:spPr>
      </p:pic>
      <p:pic>
        <p:nvPicPr>
          <p:cNvPr id="5" name="Immagine 4" descr="Immagine che contiene Elementi grafici, Carattere, grafica, logo&#10;&#10;Descrizione generata automaticamente">
            <a:extLst>
              <a:ext uri="{FF2B5EF4-FFF2-40B4-BE49-F238E27FC236}">
                <a16:creationId xmlns:a16="http://schemas.microsoft.com/office/drawing/2014/main" id="{0EB41D48-73FA-BDAF-F3A8-1B56ED657D6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54474" y="5346149"/>
            <a:ext cx="2080003" cy="1404000"/>
          </a:xfrm>
          <a:custGeom>
            <a:avLst/>
            <a:gdLst/>
            <a:ahLst/>
            <a:cxnLst/>
            <a:rect l="l" t="t" r="r" b="b"/>
            <a:pathLst>
              <a:path w="1964763" h="1856167">
                <a:moveTo>
                  <a:pt x="34265" y="0"/>
                </a:moveTo>
                <a:lnTo>
                  <a:pt x="1930498" y="0"/>
                </a:lnTo>
                <a:cubicBezTo>
                  <a:pt x="1949422" y="0"/>
                  <a:pt x="1964763" y="15341"/>
                  <a:pt x="1964763" y="34265"/>
                </a:cubicBezTo>
                <a:lnTo>
                  <a:pt x="1964763" y="1821902"/>
                </a:lnTo>
                <a:cubicBezTo>
                  <a:pt x="1964763" y="1840826"/>
                  <a:pt x="1949422" y="1856167"/>
                  <a:pt x="1930498" y="1856167"/>
                </a:cubicBezTo>
                <a:lnTo>
                  <a:pt x="34265" y="1856167"/>
                </a:lnTo>
                <a:cubicBezTo>
                  <a:pt x="15341" y="1856167"/>
                  <a:pt x="0" y="1840826"/>
                  <a:pt x="0" y="1821902"/>
                </a:cubicBezTo>
                <a:lnTo>
                  <a:pt x="0" y="34265"/>
                </a:lnTo>
                <a:cubicBezTo>
                  <a:pt x="0" y="15341"/>
                  <a:pt x="15341" y="0"/>
                  <a:pt x="34265" y="0"/>
                </a:cubicBezTo>
                <a:close/>
              </a:path>
            </a:pathLst>
          </a:custGeom>
        </p:spPr>
      </p:pic>
      <p:pic>
        <p:nvPicPr>
          <p:cNvPr id="6" name="Immagine 5" descr="Immagine che contiene Elementi grafici, Carattere, grafica, logo&#10;&#10;Descrizione generata automaticamente">
            <a:extLst>
              <a:ext uri="{FF2B5EF4-FFF2-40B4-BE49-F238E27FC236}">
                <a16:creationId xmlns:a16="http://schemas.microsoft.com/office/drawing/2014/main" id="{D27D29E0-7D7F-159D-6AF2-488C000E453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39062" y="5449607"/>
            <a:ext cx="1944000" cy="972000"/>
          </a:xfrm>
          <a:custGeom>
            <a:avLst/>
            <a:gdLst/>
            <a:ahLst/>
            <a:cxnLst/>
            <a:rect l="l" t="t" r="r" b="b"/>
            <a:pathLst>
              <a:path w="1964763" h="1856167">
                <a:moveTo>
                  <a:pt x="34265" y="0"/>
                </a:moveTo>
                <a:lnTo>
                  <a:pt x="1930498" y="0"/>
                </a:lnTo>
                <a:cubicBezTo>
                  <a:pt x="1949422" y="0"/>
                  <a:pt x="1964763" y="15341"/>
                  <a:pt x="1964763" y="34265"/>
                </a:cubicBezTo>
                <a:lnTo>
                  <a:pt x="1964763" y="1821902"/>
                </a:lnTo>
                <a:cubicBezTo>
                  <a:pt x="1964763" y="1840826"/>
                  <a:pt x="1949422" y="1856167"/>
                  <a:pt x="1930498" y="1856167"/>
                </a:cubicBezTo>
                <a:lnTo>
                  <a:pt x="34265" y="1856167"/>
                </a:lnTo>
                <a:cubicBezTo>
                  <a:pt x="15341" y="1856167"/>
                  <a:pt x="0" y="1840826"/>
                  <a:pt x="0" y="1821902"/>
                </a:cubicBezTo>
                <a:lnTo>
                  <a:pt x="0" y="34265"/>
                </a:lnTo>
                <a:cubicBezTo>
                  <a:pt x="0" y="15341"/>
                  <a:pt x="15341" y="0"/>
                  <a:pt x="34265" y="0"/>
                </a:cubicBezTo>
                <a:close/>
              </a:path>
            </a:pathLst>
          </a:custGeom>
        </p:spPr>
      </p:pic>
      <p:pic>
        <p:nvPicPr>
          <p:cNvPr id="7" name="Immagine 6" descr="Immagine che contiene Elementi grafici, schermata, Carattere, cerchio&#10;&#10;Descrizione generata automaticamente">
            <a:extLst>
              <a:ext uri="{FF2B5EF4-FFF2-40B4-BE49-F238E27FC236}">
                <a16:creationId xmlns:a16="http://schemas.microsoft.com/office/drawing/2014/main" id="{F0B86841-1530-9D1B-16E1-15605C600D7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972956" y="5488444"/>
            <a:ext cx="2025001" cy="648000"/>
          </a:xfrm>
          <a:custGeom>
            <a:avLst/>
            <a:gdLst/>
            <a:ahLst/>
            <a:cxnLst/>
            <a:rect l="l" t="t" r="r" b="b"/>
            <a:pathLst>
              <a:path w="2565029" h="2588972">
                <a:moveTo>
                  <a:pt x="69897" y="0"/>
                </a:moveTo>
                <a:lnTo>
                  <a:pt x="2495132" y="0"/>
                </a:lnTo>
                <a:cubicBezTo>
                  <a:pt x="2533735" y="0"/>
                  <a:pt x="2565029" y="31294"/>
                  <a:pt x="2565029" y="69897"/>
                </a:cubicBezTo>
                <a:lnTo>
                  <a:pt x="2565029" y="2519075"/>
                </a:lnTo>
                <a:cubicBezTo>
                  <a:pt x="2565029" y="2557678"/>
                  <a:pt x="2533735" y="2588972"/>
                  <a:pt x="2495132" y="2588972"/>
                </a:cubicBezTo>
                <a:lnTo>
                  <a:pt x="69897" y="2588972"/>
                </a:lnTo>
                <a:cubicBezTo>
                  <a:pt x="31294" y="2588972"/>
                  <a:pt x="0" y="2557678"/>
                  <a:pt x="0" y="2519075"/>
                </a:cubicBezTo>
                <a:lnTo>
                  <a:pt x="0" y="69897"/>
                </a:lnTo>
                <a:cubicBezTo>
                  <a:pt x="0" y="31294"/>
                  <a:pt x="31294" y="0"/>
                  <a:pt x="69897" y="0"/>
                </a:cubicBezTo>
                <a:close/>
              </a:path>
            </a:pathLst>
          </a:custGeom>
        </p:spPr>
      </p:pic>
    </p:spTree>
    <p:extLst>
      <p:ext uri="{BB962C8B-B14F-4D97-AF65-F5344CB8AC3E}">
        <p14:creationId xmlns:p14="http://schemas.microsoft.com/office/powerpoint/2010/main" val="2225251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ShapesVTI">
  <a:themeElements>
    <a:clrScheme name="Office">
      <a:dk1>
        <a:srgbClr val="000000"/>
      </a:dk1>
      <a:lt1>
        <a:srgbClr val="FFFFFF"/>
      </a:lt1>
      <a:dk2>
        <a:srgbClr val="262626"/>
      </a:dk2>
      <a:lt2>
        <a:srgbClr val="FFFFFF"/>
      </a:lt2>
      <a:accent1>
        <a:srgbClr val="F5A700"/>
      </a:accent1>
      <a:accent2>
        <a:srgbClr val="00A5AB"/>
      </a:accent2>
      <a:accent3>
        <a:srgbClr val="09963B"/>
      </a:accent3>
      <a:accent4>
        <a:srgbClr val="E64823"/>
      </a:accent4>
      <a:accent5>
        <a:srgbClr val="9C6A6A"/>
      </a:accent5>
      <a:accent6>
        <a:srgbClr val="824F8C"/>
      </a:accent6>
      <a:hlink>
        <a:srgbClr val="2998E3"/>
      </a:hlink>
      <a:folHlink>
        <a:srgbClr val="7F723D"/>
      </a:folHlink>
    </a:clrScheme>
    <a:fontScheme name="Festival">
      <a:majorFont>
        <a:latin typeface="Tw Cen MT"/>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hapesVTI" id="{C78D20FD-A872-4243-8597-B534C62538FF}" vid="{7CAFCCF9-7834-41D6-B6AB-7D225A18A4E9}"/>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3080</TotalTime>
  <Words>2771</Words>
  <Application>Microsoft Office PowerPoint</Application>
  <PresentationFormat>Widescreen</PresentationFormat>
  <Paragraphs>215</Paragraphs>
  <Slides>35</Slides>
  <Notes>35</Notes>
  <HiddenSlides>1</HiddenSlides>
  <MMClips>0</MMClips>
  <ScaleCrop>false</ScaleCrop>
  <HeadingPairs>
    <vt:vector size="6" baseType="variant">
      <vt:variant>
        <vt:lpstr>Caratteri utilizzati</vt:lpstr>
      </vt:variant>
      <vt:variant>
        <vt:i4>6</vt:i4>
      </vt:variant>
      <vt:variant>
        <vt:lpstr>Tema</vt:lpstr>
      </vt:variant>
      <vt:variant>
        <vt:i4>1</vt:i4>
      </vt:variant>
      <vt:variant>
        <vt:lpstr>Titoli diapositive</vt:lpstr>
      </vt:variant>
      <vt:variant>
        <vt:i4>35</vt:i4>
      </vt:variant>
    </vt:vector>
  </HeadingPairs>
  <TitlesOfParts>
    <vt:vector size="42" baseType="lpstr">
      <vt:lpstr>Arial</vt:lpstr>
      <vt:lpstr>Avenir Next LT Pro</vt:lpstr>
      <vt:lpstr>Calibri</vt:lpstr>
      <vt:lpstr>Cambria Math</vt:lpstr>
      <vt:lpstr>Helvetica Neue</vt:lpstr>
      <vt:lpstr>Tw Cen MT</vt:lpstr>
      <vt:lpstr>ShapesVTI</vt:lpstr>
      <vt:lpstr>Securing CAN Protocol with Post-Quantum Cryptography</vt:lpstr>
      <vt:lpstr>Outline</vt:lpstr>
      <vt:lpstr>Contesto e Background</vt:lpstr>
      <vt:lpstr>Il mondo Automotive</vt:lpstr>
      <vt:lpstr>Perché sono importanti le ECU?</vt:lpstr>
      <vt:lpstr>Categorie di Sistemi Automotive</vt:lpstr>
      <vt:lpstr>Quante ECU ci sono   in un auto?</vt:lpstr>
      <vt:lpstr>Protocolli Automotive più Diffusi</vt:lpstr>
      <vt:lpstr>Confronto tra i Protocolli Automotive</vt:lpstr>
      <vt:lpstr>Soffermiamoci sul Protocollo CAN (Controller Area Network)</vt:lpstr>
      <vt:lpstr>Problematiche di Sicurezza del CAN</vt:lpstr>
      <vt:lpstr>Possibili Attacchi al Protocollo CAN</vt:lpstr>
      <vt:lpstr>Obiettivi del Lavoro di Tesi</vt:lpstr>
      <vt:lpstr>Obiettivo</vt:lpstr>
      <vt:lpstr>Algoritmi Post-Quantistici</vt:lpstr>
      <vt:lpstr>E come cifrario simmetrico?</vt:lpstr>
      <vt:lpstr>Soluzione Proposta</vt:lpstr>
      <vt:lpstr>Qual è l’Idea?</vt:lpstr>
      <vt:lpstr>Qual è l’Idea?</vt:lpstr>
      <vt:lpstr>Effetto sul CAN della Soluzione Proposta</vt:lpstr>
      <vt:lpstr>Come introdurre la modifica?</vt:lpstr>
      <vt:lpstr>Il Protocollo</vt:lpstr>
      <vt:lpstr>Realizzazione del Protocollo</vt:lpstr>
      <vt:lpstr>E la lunghezza dei messaggi?</vt:lpstr>
      <vt:lpstr>Vantaggi derivanti dal Nuovo Protocollo</vt:lpstr>
      <vt:lpstr>Strumenti Utilizzati</vt:lpstr>
      <vt:lpstr>Risultati Sperimentali</vt:lpstr>
      <vt:lpstr>Overhead Introdotto</vt:lpstr>
      <vt:lpstr>Impatto dell’Overhead Introdotto</vt:lpstr>
      <vt:lpstr>Conclusioni e Sviluppi Futuri</vt:lpstr>
      <vt:lpstr>Possibili Soluzioni al problema dell’Overhead</vt:lpstr>
      <vt:lpstr>Sviluppi Futuri</vt:lpstr>
      <vt:lpstr>Cifratura lightweigth</vt:lpstr>
      <vt:lpstr>Utilizzo in un contesto V2X</vt:lpstr>
      <vt:lpstr>Grazie per l’Attenzione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Securing CAN protocol with Post-Quantum Cryptography</dc:title>
  <dc:creator>LORENZO CRISCUOLO</dc:creator>
  <cp:lastModifiedBy>LORENZO CRISCUOLO</cp:lastModifiedBy>
  <cp:revision>33</cp:revision>
  <dcterms:created xsi:type="dcterms:W3CDTF">2023-10-11T15:21:05Z</dcterms:created>
  <dcterms:modified xsi:type="dcterms:W3CDTF">2023-10-21T14:12:30Z</dcterms:modified>
</cp:coreProperties>
</file>